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3.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6" r:id="rId2"/>
    <p:sldMasterId id="2147484127" r:id="rId3"/>
  </p:sldMasterIdLst>
  <p:notesMasterIdLst>
    <p:notesMasterId r:id="rId47"/>
  </p:notesMasterIdLst>
  <p:handoutMasterIdLst>
    <p:handoutMasterId r:id="rId48"/>
  </p:handoutMasterIdLst>
  <p:sldIdLst>
    <p:sldId id="672" r:id="rId4"/>
    <p:sldId id="579" r:id="rId5"/>
    <p:sldId id="673" r:id="rId6"/>
    <p:sldId id="585" r:id="rId7"/>
    <p:sldId id="674" r:id="rId8"/>
    <p:sldId id="675" r:id="rId9"/>
    <p:sldId id="586" r:id="rId10"/>
    <p:sldId id="450" r:id="rId11"/>
    <p:sldId id="587" r:id="rId12"/>
    <p:sldId id="700" r:id="rId13"/>
    <p:sldId id="701" r:id="rId14"/>
    <p:sldId id="702" r:id="rId15"/>
    <p:sldId id="588" r:id="rId16"/>
    <p:sldId id="592" r:id="rId17"/>
    <p:sldId id="594" r:id="rId18"/>
    <p:sldId id="676" r:id="rId19"/>
    <p:sldId id="677" r:id="rId20"/>
    <p:sldId id="678" r:id="rId21"/>
    <p:sldId id="679" r:id="rId22"/>
    <p:sldId id="680" r:id="rId23"/>
    <p:sldId id="681" r:id="rId24"/>
    <p:sldId id="683" r:id="rId25"/>
    <p:sldId id="684" r:id="rId26"/>
    <p:sldId id="685" r:id="rId27"/>
    <p:sldId id="686" r:id="rId28"/>
    <p:sldId id="687" r:id="rId29"/>
    <p:sldId id="688" r:id="rId30"/>
    <p:sldId id="689" r:id="rId31"/>
    <p:sldId id="703" r:id="rId32"/>
    <p:sldId id="693" r:id="rId33"/>
    <p:sldId id="694" r:id="rId34"/>
    <p:sldId id="695" r:id="rId35"/>
    <p:sldId id="690" r:id="rId36"/>
    <p:sldId id="691" r:id="rId37"/>
    <p:sldId id="692" r:id="rId38"/>
    <p:sldId id="600" r:id="rId39"/>
    <p:sldId id="601" r:id="rId40"/>
    <p:sldId id="602" r:id="rId41"/>
    <p:sldId id="603" r:id="rId42"/>
    <p:sldId id="696" r:id="rId43"/>
    <p:sldId id="697" r:id="rId44"/>
    <p:sldId id="571" r:id="rId45"/>
    <p:sldId id="609"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ieter Humphrey"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clrMru>
    <a:srgbClr val="AA0000"/>
    <a:srgbClr val="000000"/>
    <a:srgbClr val="008774"/>
    <a:srgbClr val="4C4C4C"/>
    <a:srgbClr val="01A38F"/>
    <a:srgbClr val="1F2E38"/>
    <a:srgbClr val="5CA830"/>
    <a:srgbClr val="DFDFDF"/>
    <a:srgbClr val="2D73B9"/>
    <a:srgbClr val="6D407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6" autoAdjust="0"/>
    <p:restoredTop sz="92476" autoAdjust="0"/>
  </p:normalViewPr>
  <p:slideViewPr>
    <p:cSldViewPr snapToGrid="0" snapToObjects="1">
      <p:cViewPr>
        <p:scale>
          <a:sx n="108" d="100"/>
          <a:sy n="108" d="100"/>
        </p:scale>
        <p:origin x="-712" y="64"/>
      </p:cViewPr>
      <p:guideLst>
        <p:guide orient="horz" pos="1620"/>
        <p:guide pos="2880"/>
      </p:guideLst>
    </p:cSldViewPr>
  </p:slideViewPr>
  <p:notesTextViewPr>
    <p:cViewPr>
      <p:scale>
        <a:sx n="95" d="100"/>
        <a:sy n="95" d="100"/>
      </p:scale>
      <p:origin x="0" y="0"/>
    </p:cViewPr>
  </p:notesTextViewPr>
  <p:sorterViewPr>
    <p:cViewPr>
      <p:scale>
        <a:sx n="76" d="100"/>
        <a:sy n="76" d="100"/>
      </p:scale>
      <p:origin x="0" y="5664"/>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phumphrey:Documents:boot%20downloads:Boot%20DownloadsV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rot="0"/>
          <a:lstStyle/>
          <a:p>
            <a:pPr lvl="0"/>
            <a:endParaRPr lang="en-US"/>
          </a:p>
        </c:rich>
      </c:tx>
      <c:layout/>
      <c:overlay val="1"/>
    </c:title>
    <c:autoTitleDeleted val="0"/>
    <c:plotArea>
      <c:layout>
        <c:manualLayout>
          <c:layoutTarget val="inner"/>
          <c:xMode val="edge"/>
          <c:yMode val="edge"/>
          <c:x val="0.220416"/>
          <c:y val="0.0646259"/>
          <c:w val="0.551274497581648"/>
          <c:h val="0.528883175317371"/>
        </c:manualLayout>
      </c:layout>
      <c:barChart>
        <c:barDir val="bar"/>
        <c:grouping val="clustered"/>
        <c:varyColors val="0"/>
        <c:ser>
          <c:idx val="0"/>
          <c:order val="0"/>
          <c:tx>
            <c:strRef>
              <c:f>Sheet1!$A$2</c:f>
            </c:strRef>
          </c:tx>
          <c:spPr>
            <a:solidFill>
              <a:srgbClr val="00AE9E"/>
            </a:solidFill>
            <a:ln w="12700" cap="flat">
              <a:noFill/>
              <a:miter lim="400000"/>
            </a:ln>
            <a:effectLst/>
          </c:spPr>
          <c:invertIfNegative val="0"/>
          <c:dPt>
            <c:idx val="0"/>
            <c:invertIfNegative val="0"/>
            <c:bubble3D val="0"/>
            <c:spPr/>
          </c:dPt>
          <c:dPt>
            <c:idx val="1"/>
            <c:invertIfNegative val="0"/>
            <c:bubble3D val="0"/>
            <c:spPr/>
          </c:dPt>
          <c:dPt>
            <c:idx val="2"/>
            <c:invertIfNegative val="0"/>
            <c:bubble3D val="0"/>
            <c:spPr>
              <a:solidFill>
                <a:srgbClr val="008774"/>
              </a:solidFill>
              <a:ln w="12700" cap="flat">
                <a:noFill/>
                <a:miter lim="400000"/>
              </a:ln>
              <a:effectLst/>
            </c:spPr>
          </c:dPt>
          <c:dPt>
            <c:idx val="3"/>
            <c:invertIfNegative val="0"/>
            <c:bubble3D val="0"/>
            <c:spPr>
              <a:solidFill>
                <a:srgbClr val="008774"/>
              </a:solidFill>
              <a:ln w="12700" cap="flat">
                <a:noFill/>
                <a:miter lim="400000"/>
              </a:ln>
              <a:effectLst/>
            </c:spPr>
          </c:dPt>
          <c:dPt>
            <c:idx val="4"/>
            <c:invertIfNegative val="0"/>
            <c:bubble3D val="0"/>
            <c:spPr>
              <a:solidFill>
                <a:srgbClr val="008774"/>
              </a:solidFill>
              <a:ln w="12700" cap="flat">
                <a:noFill/>
                <a:miter lim="400000"/>
              </a:ln>
              <a:effectLst/>
            </c:spPr>
          </c:dPt>
          <c:cat>
            <c:strRef>
              <c:f>Sheet1!$B$1:$F$1</c:f>
              <c:strCache>
                <c:ptCount val="5"/>
                <c:pt idx="0">
                  <c:v>コーディング</c:v>
                </c:pt>
                <c:pt idx="1">
                  <c:v>ブレインストーミング </c:v>
                </c:pt>
                <c:pt idx="2">
                  <c:v>管理業務</c:v>
                </c:pt>
                <c:pt idx="3">
                  <c:v>環境管理</c:v>
                </c:pt>
                <c:pt idx="4">
                  <c:v>待機</c:v>
                </c:pt>
              </c:strCache>
            </c:strRef>
          </c:cat>
          <c:val>
            <c:numRef>
              <c:f>Sheet1!$B$2:$F$2</c:f>
              <c:numCache>
                <c:formatCode>General</c:formatCode>
                <c:ptCount val="5"/>
                <c:pt idx="0">
                  <c:v>12.65</c:v>
                </c:pt>
                <c:pt idx="1">
                  <c:v>8.2</c:v>
                </c:pt>
                <c:pt idx="2">
                  <c:v>8.7</c:v>
                </c:pt>
                <c:pt idx="3">
                  <c:v>3.19</c:v>
                </c:pt>
                <c:pt idx="4">
                  <c:v>6.6</c:v>
                </c:pt>
              </c:numCache>
            </c:numRef>
          </c:val>
        </c:ser>
        <c:dLbls>
          <c:showLegendKey val="0"/>
          <c:showVal val="0"/>
          <c:showCatName val="0"/>
          <c:showSerName val="0"/>
          <c:showPercent val="0"/>
          <c:showBubbleSize val="0"/>
        </c:dLbls>
        <c:gapWidth val="40"/>
        <c:overlap val="-10"/>
        <c:axId val="-2003602824"/>
        <c:axId val="-2003599848"/>
      </c:barChart>
      <c:catAx>
        <c:axId val="-2003602824"/>
        <c:scaling>
          <c:orientation val="maxMin"/>
        </c:scaling>
        <c:delete val="1"/>
        <c:axPos val="l"/>
        <c:numFmt formatCode="General" sourceLinked="0"/>
        <c:majorTickMark val="none"/>
        <c:minorTickMark val="none"/>
        <c:tickLblPos val="nextTo"/>
        <c:crossAx val="-2003599848"/>
        <c:crosses val="autoZero"/>
        <c:auto val="1"/>
        <c:lblAlgn val="ctr"/>
        <c:lblOffset val="100"/>
        <c:noMultiLvlLbl val="1"/>
      </c:catAx>
      <c:valAx>
        <c:axId val="-2003599848"/>
        <c:scaling>
          <c:orientation val="minMax"/>
        </c:scaling>
        <c:delete val="0"/>
        <c:axPos val="t"/>
        <c:majorGridlines>
          <c:spPr>
            <a:ln w="12700" cap="flat">
              <a:solidFill>
                <a:srgbClr val="B3B3B3"/>
              </a:solidFill>
              <a:custDash>
                <a:ds d="200000" sp="200000"/>
              </a:custDash>
              <a:miter lim="400000"/>
            </a:ln>
          </c:spPr>
        </c:majorGridlines>
        <c:numFmt formatCode="General" sourceLinked="0"/>
        <c:majorTickMark val="none"/>
        <c:minorTickMark val="none"/>
        <c:tickLblPos val="high"/>
        <c:spPr>
          <a:ln w="12700" cap="flat">
            <a:noFill/>
            <a:prstDash val="solid"/>
            <a:miter lim="400000"/>
          </a:ln>
        </c:spPr>
        <c:txPr>
          <a:bodyPr rot="0"/>
          <a:lstStyle/>
          <a:p>
            <a:pPr lvl="0">
              <a:defRPr sz="1800" b="0" i="0" u="none" strike="noStrike">
                <a:solidFill>
                  <a:srgbClr val="000000"/>
                </a:solidFill>
                <a:effectLst/>
                <a:latin typeface="Helvetica Light"/>
              </a:defRPr>
            </a:pPr>
            <a:endParaRPr lang="en-US"/>
          </a:p>
        </c:txPr>
        <c:crossAx val="-2003602824"/>
        <c:crosses val="autoZero"/>
        <c:crossBetween val="between"/>
        <c:majorUnit val="3.25"/>
        <c:minorUnit val="1.6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solidFill>
                  <a:schemeClr val="bg1"/>
                </a:solidFill>
              </a:rPr>
              <a:t>Complexity</a:t>
            </a:r>
            <a:r>
              <a:rPr lang="en-US" baseline="0" dirty="0" smtClean="0">
                <a:solidFill>
                  <a:schemeClr val="bg1"/>
                </a:solidFill>
              </a:rPr>
              <a:t> of modern development stacks</a:t>
            </a:r>
            <a:endParaRPr lang="en-US" dirty="0">
              <a:solidFill>
                <a:schemeClr val="bg1"/>
              </a:solidFill>
            </a:endParaRPr>
          </a:p>
        </c:rich>
      </c:tx>
      <c:layout/>
      <c:overlay val="0"/>
    </c:title>
    <c:autoTitleDeleted val="0"/>
    <c:plotArea>
      <c:layout>
        <c:manualLayout>
          <c:layoutTarget val="inner"/>
          <c:xMode val="edge"/>
          <c:yMode val="edge"/>
          <c:x val="0.0232656857567419"/>
          <c:y val="0.133397254208155"/>
          <c:w val="0.956792297880336"/>
          <c:h val="0.623064212719956"/>
        </c:manualLayout>
      </c:layout>
      <c:barChart>
        <c:barDir val="col"/>
        <c:grouping val="clustered"/>
        <c:varyColors val="0"/>
        <c:ser>
          <c:idx val="0"/>
          <c:order val="0"/>
          <c:tx>
            <c:strRef>
              <c:f>Sheet1!$B$1</c:f>
              <c:strCache>
                <c:ptCount val="1"/>
                <c:pt idx="0">
                  <c:v>Amount of configuration code</c:v>
                </c:pt>
              </c:strCache>
            </c:strRef>
          </c:tx>
          <c:invertIfNegative val="0"/>
          <c:cat>
            <c:strRef>
              <c:f>Sheet1!$A$2:$A$7</c:f>
              <c:strCache>
                <c:ptCount val="6"/>
                <c:pt idx="0">
                  <c:v>Java EE 4, 5, 6</c:v>
                </c:pt>
                <c:pt idx="1">
                  <c:v>Java EE 7</c:v>
                </c:pt>
                <c:pt idx="2">
                  <c:v>Ruby, Rails</c:v>
                </c:pt>
                <c:pt idx="3">
                  <c:v>Perl</c:v>
                </c:pt>
                <c:pt idx="4">
                  <c:v>PHP</c:v>
                </c:pt>
                <c:pt idx="5">
                  <c:v>Spring Boot + Java</c:v>
                </c:pt>
              </c:strCache>
            </c:strRef>
          </c:cat>
          <c:val>
            <c:numRef>
              <c:f>Sheet1!$B$2:$B$7</c:f>
              <c:numCache>
                <c:formatCode>General</c:formatCode>
                <c:ptCount val="6"/>
                <c:pt idx="0">
                  <c:v>100.0</c:v>
                </c:pt>
                <c:pt idx="1">
                  <c:v>80.0</c:v>
                </c:pt>
                <c:pt idx="2">
                  <c:v>50.0</c:v>
                </c:pt>
                <c:pt idx="3">
                  <c:v>50.0</c:v>
                </c:pt>
                <c:pt idx="4">
                  <c:v>50.0</c:v>
                </c:pt>
                <c:pt idx="5">
                  <c:v>50.0</c:v>
                </c:pt>
              </c:numCache>
            </c:numRef>
          </c:val>
        </c:ser>
        <c:dLbls>
          <c:showLegendKey val="0"/>
          <c:showVal val="0"/>
          <c:showCatName val="0"/>
          <c:showSerName val="0"/>
          <c:showPercent val="0"/>
          <c:showBubbleSize val="0"/>
        </c:dLbls>
        <c:gapWidth val="150"/>
        <c:axId val="-2003313304"/>
        <c:axId val="-2003150536"/>
      </c:barChart>
      <c:catAx>
        <c:axId val="-2003313304"/>
        <c:scaling>
          <c:orientation val="minMax"/>
        </c:scaling>
        <c:delete val="0"/>
        <c:axPos val="b"/>
        <c:majorTickMark val="out"/>
        <c:minorTickMark val="none"/>
        <c:tickLblPos val="nextTo"/>
        <c:txPr>
          <a:bodyPr/>
          <a:lstStyle/>
          <a:p>
            <a:pPr>
              <a:defRPr>
                <a:solidFill>
                  <a:srgbClr val="FFFFFF"/>
                </a:solidFill>
              </a:defRPr>
            </a:pPr>
            <a:endParaRPr lang="en-US"/>
          </a:p>
        </c:txPr>
        <c:crossAx val="-2003150536"/>
        <c:crosses val="autoZero"/>
        <c:auto val="1"/>
        <c:lblAlgn val="ctr"/>
        <c:lblOffset val="100"/>
        <c:noMultiLvlLbl val="0"/>
      </c:catAx>
      <c:valAx>
        <c:axId val="-2003150536"/>
        <c:scaling>
          <c:orientation val="minMax"/>
          <c:max val="100.0"/>
        </c:scaling>
        <c:delete val="1"/>
        <c:axPos val="l"/>
        <c:majorGridlines/>
        <c:numFmt formatCode="General" sourceLinked="1"/>
        <c:majorTickMark val="out"/>
        <c:minorTickMark val="none"/>
        <c:tickLblPos val="nextTo"/>
        <c:crossAx val="-2003313304"/>
        <c:crosses val="autoZero"/>
        <c:crossBetween val="between"/>
      </c:valAx>
      <c:spPr>
        <a:ln>
          <a:solidFill>
            <a:schemeClr val="bg1"/>
          </a:solid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invertIfNegative val="0"/>
          <c:cat>
            <c:numRef>
              <c:f>stats.spring.io!$A$9:$A$21</c:f>
              <c:numCache>
                <c:formatCode>mmm\-yy</c:formatCode>
                <c:ptCount val="13"/>
                <c:pt idx="0">
                  <c:v>42583.0</c:v>
                </c:pt>
                <c:pt idx="1">
                  <c:v>42614.0</c:v>
                </c:pt>
                <c:pt idx="2">
                  <c:v>42644.0</c:v>
                </c:pt>
                <c:pt idx="3">
                  <c:v>42690.0</c:v>
                </c:pt>
                <c:pt idx="4">
                  <c:v>42720.0</c:v>
                </c:pt>
                <c:pt idx="5">
                  <c:v>42751.0</c:v>
                </c:pt>
                <c:pt idx="6">
                  <c:v>42783.0</c:v>
                </c:pt>
                <c:pt idx="7">
                  <c:v>42811.0</c:v>
                </c:pt>
                <c:pt idx="8">
                  <c:v>42842.0</c:v>
                </c:pt>
                <c:pt idx="9">
                  <c:v>42872.0</c:v>
                </c:pt>
                <c:pt idx="10">
                  <c:v>42903.0</c:v>
                </c:pt>
                <c:pt idx="11">
                  <c:v>42933.0</c:v>
                </c:pt>
                <c:pt idx="12">
                  <c:v>42964.0</c:v>
                </c:pt>
              </c:numCache>
            </c:numRef>
          </c:cat>
          <c:val>
            <c:numRef>
              <c:f>stats.spring.io!$B$9:$B$21</c:f>
              <c:numCache>
                <c:formatCode>#,##0</c:formatCode>
                <c:ptCount val="13"/>
                <c:pt idx="0">
                  <c:v>7.849559E6</c:v>
                </c:pt>
                <c:pt idx="1">
                  <c:v>8.019853E6</c:v>
                </c:pt>
                <c:pt idx="2">
                  <c:v>8.884642E6</c:v>
                </c:pt>
                <c:pt idx="3">
                  <c:v>1.0358297E7</c:v>
                </c:pt>
                <c:pt idx="4">
                  <c:v>1.1340243E7</c:v>
                </c:pt>
                <c:pt idx="5">
                  <c:v>1.151238E7</c:v>
                </c:pt>
                <c:pt idx="6">
                  <c:v>1.4732022E7</c:v>
                </c:pt>
                <c:pt idx="7">
                  <c:v>2.1097943E7</c:v>
                </c:pt>
                <c:pt idx="8">
                  <c:v>1.839317E7</c:v>
                </c:pt>
                <c:pt idx="9">
                  <c:v>1.9718695E7</c:v>
                </c:pt>
                <c:pt idx="10">
                  <c:v>1.6697151E7</c:v>
                </c:pt>
                <c:pt idx="11">
                  <c:v>1.9144667E7</c:v>
                </c:pt>
                <c:pt idx="12">
                  <c:v>2.2224475E7</c:v>
                </c:pt>
              </c:numCache>
            </c:numRef>
          </c:val>
        </c:ser>
        <c:dLbls>
          <c:showLegendKey val="0"/>
          <c:showVal val="0"/>
          <c:showCatName val="0"/>
          <c:showSerName val="0"/>
          <c:showPercent val="0"/>
          <c:showBubbleSize val="0"/>
        </c:dLbls>
        <c:gapWidth val="150"/>
        <c:shape val="box"/>
        <c:axId val="-2102751368"/>
        <c:axId val="-2111403992"/>
        <c:axId val="0"/>
      </c:bar3DChart>
      <c:dateAx>
        <c:axId val="-2102751368"/>
        <c:scaling>
          <c:orientation val="minMax"/>
        </c:scaling>
        <c:delete val="0"/>
        <c:axPos val="b"/>
        <c:numFmt formatCode="mmm\-yy" sourceLinked="1"/>
        <c:majorTickMark val="out"/>
        <c:minorTickMark val="none"/>
        <c:tickLblPos val="nextTo"/>
        <c:crossAx val="-2111403992"/>
        <c:crosses val="autoZero"/>
        <c:auto val="1"/>
        <c:lblOffset val="100"/>
        <c:baseTimeUnit val="months"/>
      </c:dateAx>
      <c:valAx>
        <c:axId val="-2111403992"/>
        <c:scaling>
          <c:orientation val="minMax"/>
        </c:scaling>
        <c:delete val="0"/>
        <c:axPos val="l"/>
        <c:majorGridlines/>
        <c:numFmt formatCode="#,##0" sourceLinked="1"/>
        <c:majorTickMark val="out"/>
        <c:minorTickMark val="none"/>
        <c:tickLblPos val="nextTo"/>
        <c:crossAx val="-2102751368"/>
        <c:crosses val="autoZero"/>
        <c:crossBetween val="between"/>
      </c:valAx>
    </c:plotArea>
    <c:plotVisOnly val="1"/>
    <c:dispBlanksAs val="gap"/>
    <c:showDLblsOverMax val="0"/>
  </c:chart>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15-11-10T13:20:42.704" idx="3">
    <p:pos x="5723" y="86"/>
    <p:text>ideally this would be .NET, Spring, Java EE (maybe ruby or node)</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11/4/17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11/4/17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Shape 8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3" name="Shape 8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Spring Boot is bringing productivity</a:t>
            </a:r>
            <a:r>
              <a:rPr lang="en-US" sz="1200" kern="1200" baseline="0" dirty="0" smtClean="0">
                <a:solidFill>
                  <a:schemeClr val="tx1"/>
                </a:solidFill>
                <a:effectLst/>
                <a:latin typeface="+mn-lt"/>
                <a:ea typeface="+mn-ea"/>
                <a:cs typeface="+mn-cs"/>
              </a:rPr>
              <a:t> of dynamic languages like Ruby on Rails, Perl, PHP and more to the Java 6,7, and 8.   This means that enterprises no longer need to sacrifice the stability, performance, concurrency, and type safety of Java to get better developer productivity – they can have the best of both worlds.</a:t>
            </a:r>
          </a:p>
        </p:txBody>
      </p:sp>
    </p:spTree>
    <p:extLst>
      <p:ext uri="{BB962C8B-B14F-4D97-AF65-F5344CB8AC3E}">
        <p14:creationId xmlns:p14="http://schemas.microsoft.com/office/powerpoint/2010/main" val="24387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Why is boot so successful</a:t>
            </a:r>
            <a:r>
              <a:rPr lang="en-US" sz="1200" kern="1200" baseline="0" dirty="0" smtClean="0">
                <a:solidFill>
                  <a:schemeClr val="tx1"/>
                </a:solidFill>
                <a:latin typeface="+mn-lt"/>
                <a:ea typeface="+mn-ea"/>
                <a:cs typeface="+mn-cs"/>
              </a:rPr>
              <a:t> with developers?  It doesn’t try to address concerns like reliability, availability, scalability, performance, and lets the platform it runs on handle it, focusing instead on developer productivity 100%.  The Application Server technology of the last decade failed when trying to address these concerns at the Java container level, for internet scale.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Improvement in developer productivity: Boot has been created with a singular focus - Make developers productive, they focus on core business logic, Boot does all the rest of the heavy lifting.  For ex: A </a:t>
            </a:r>
            <a:r>
              <a:rPr lang="en-US" sz="1200" kern="1200" dirty="0" err="1" smtClean="0">
                <a:solidFill>
                  <a:schemeClr val="tx1"/>
                </a:solidFill>
                <a:latin typeface="+mn-lt"/>
                <a:ea typeface="+mn-ea"/>
                <a:cs typeface="+mn-cs"/>
              </a:rPr>
              <a:t>dev</a:t>
            </a:r>
            <a:r>
              <a:rPr lang="en-US" sz="1200" kern="1200" dirty="0" smtClean="0">
                <a:solidFill>
                  <a:schemeClr val="tx1"/>
                </a:solidFill>
                <a:latin typeface="+mn-lt"/>
                <a:ea typeface="+mn-ea"/>
                <a:cs typeface="+mn-cs"/>
              </a:rPr>
              <a:t> can now write a robust database connected rest service in 10s of lines of code.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Ease of </a:t>
            </a:r>
            <a:r>
              <a:rPr lang="en-US" sz="1200" kern="1200" dirty="0" err="1" smtClean="0">
                <a:solidFill>
                  <a:schemeClr val="tx1"/>
                </a:solidFill>
                <a:latin typeface="+mn-lt"/>
                <a:ea typeface="+mn-ea"/>
                <a:cs typeface="+mn-cs"/>
              </a:rPr>
              <a:t>deployability</a:t>
            </a:r>
            <a:r>
              <a:rPr lang="en-US" sz="1200" kern="1200" dirty="0" smtClean="0">
                <a:solidFill>
                  <a:schemeClr val="tx1"/>
                </a:solidFill>
                <a:latin typeface="+mn-lt"/>
                <a:ea typeface="+mn-ea"/>
                <a:cs typeface="+mn-cs"/>
              </a:rPr>
              <a:t>: Spring Boot apps can be deployed in a few minutes with an embedded web runtime to lower the sprawl (and cost) of app servers.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So developers and operators both see benefits of building their apps on Spring Boot. 100% of Spring Boot codebase remains in the open source like all Spring projects.</a:t>
            </a: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14</a:t>
            </a:fld>
            <a:endParaRPr lang="en-US"/>
          </a:p>
        </p:txBody>
      </p:sp>
    </p:spTree>
    <p:extLst>
      <p:ext uri="{BB962C8B-B14F-4D97-AF65-F5344CB8AC3E}">
        <p14:creationId xmlns:p14="http://schemas.microsoft.com/office/powerpoint/2010/main" val="4187978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a:lstStyle/>
          <a:p>
            <a:pPr lvl="0"/>
            <a:endParaRPr/>
          </a:p>
        </p:txBody>
      </p:sp>
      <p:sp>
        <p:nvSpPr>
          <p:cNvPr id="513" name="Shape 513"/>
          <p:cNvSpPr>
            <a:spLocks noGrp="1"/>
          </p:cNvSpPr>
          <p:nvPr>
            <p:ph type="body" sz="quarter" idx="1"/>
          </p:nvPr>
        </p:nvSpPr>
        <p:spPr>
          <a:prstGeom prst="rect">
            <a:avLst/>
          </a:prstGeom>
        </p:spPr>
        <p:txBody>
          <a:bodyPr>
            <a:normAutofit/>
          </a:bodyPr>
          <a:lstStyle/>
          <a:p>
            <a:pPr lvl="0">
              <a:buFont typeface="Wingdings" pitchFamily="2" charset="2"/>
              <a:buNone/>
              <a:defRPr sz="1800">
                <a:solidFill>
                  <a:srgbClr val="000000"/>
                </a:solidFill>
                <a:uFillTx/>
              </a:defRPr>
            </a:pPr>
            <a:r>
              <a:rPr lang="en-US" sz="1600" dirty="0" smtClean="0">
                <a:solidFill>
                  <a:srgbClr val="000000"/>
                </a:solidFill>
              </a:rPr>
              <a:t>Java is the #1 programming language today,</a:t>
            </a:r>
            <a:r>
              <a:rPr lang="en-US" sz="1600" baseline="0" dirty="0" smtClean="0">
                <a:solidFill>
                  <a:srgbClr val="000000"/>
                </a:solidFill>
              </a:rPr>
              <a:t> but it’s been traditionally been more difficult to develop at earlier stages of an application’s lifecycle vs. dynamic languages like Ruby, PHP, Python etc.  </a:t>
            </a:r>
            <a:r>
              <a:rPr lang="en-US" sz="1600" baseline="0" dirty="0">
                <a:solidFill>
                  <a:srgbClr val="000000"/>
                </a:solidFill>
              </a:rPr>
              <a:t> </a:t>
            </a:r>
            <a:r>
              <a:rPr lang="en-US" sz="1600" baseline="0" dirty="0" smtClean="0">
                <a:solidFill>
                  <a:srgbClr val="000000"/>
                </a:solidFill>
              </a:rPr>
              <a:t>After trying Ruby and </a:t>
            </a:r>
            <a:r>
              <a:rPr lang="en-US" sz="1600" baseline="0" dirty="0" err="1" smtClean="0">
                <a:solidFill>
                  <a:srgbClr val="000000"/>
                </a:solidFill>
              </a:rPr>
              <a:t>Node.js</a:t>
            </a:r>
            <a:r>
              <a:rPr lang="en-US" sz="1600" baseline="0" dirty="0" smtClean="0">
                <a:solidFill>
                  <a:srgbClr val="000000"/>
                </a:solidFill>
              </a:rPr>
              <a:t>, </a:t>
            </a:r>
            <a:r>
              <a:rPr lang="en-US" sz="1600" dirty="0" smtClean="0">
                <a:solidFill>
                  <a:srgbClr val="000000"/>
                </a:solidFill>
              </a:rPr>
              <a:t>Netflix realized they</a:t>
            </a:r>
            <a:r>
              <a:rPr lang="en-US" sz="1600" baseline="0" dirty="0" smtClean="0">
                <a:solidFill>
                  <a:srgbClr val="000000"/>
                </a:solidFill>
              </a:rPr>
              <a:t> </a:t>
            </a:r>
            <a:r>
              <a:rPr lang="en-US" sz="1600" dirty="0" smtClean="0">
                <a:solidFill>
                  <a:srgbClr val="000000"/>
                </a:solidFill>
              </a:rPr>
              <a:t>needed </a:t>
            </a:r>
            <a:r>
              <a:rPr lang="en-US" sz="1600" dirty="0">
                <a:solidFill>
                  <a:srgbClr val="000000"/>
                </a:solidFill>
              </a:rPr>
              <a:t>the performance, stability, concurrency of the </a:t>
            </a:r>
            <a:r>
              <a:rPr lang="en-US" sz="1600" dirty="0" smtClean="0">
                <a:solidFill>
                  <a:srgbClr val="000000"/>
                </a:solidFill>
              </a:rPr>
              <a:t>JVM for</a:t>
            </a:r>
            <a:r>
              <a:rPr lang="en-US" sz="1600" baseline="0" dirty="0" smtClean="0">
                <a:solidFill>
                  <a:srgbClr val="000000"/>
                </a:solidFill>
              </a:rPr>
              <a:t> their application to service an exploding level of traffic</a:t>
            </a:r>
            <a:r>
              <a:rPr lang="en-US" sz="1600" dirty="0" smtClean="0">
                <a:solidFill>
                  <a:srgbClr val="000000"/>
                </a:solidFill>
              </a:rPr>
              <a:t>, </a:t>
            </a:r>
            <a:r>
              <a:rPr lang="en-US" sz="1600" dirty="0">
                <a:solidFill>
                  <a:srgbClr val="000000"/>
                </a:solidFill>
              </a:rPr>
              <a:t>but </a:t>
            </a:r>
            <a:r>
              <a:rPr lang="en-US" sz="1600" dirty="0" smtClean="0">
                <a:solidFill>
                  <a:srgbClr val="000000"/>
                </a:solidFill>
              </a:rPr>
              <a:t>was having trouble finding </a:t>
            </a:r>
            <a:r>
              <a:rPr lang="en-US" sz="1600" dirty="0">
                <a:solidFill>
                  <a:srgbClr val="000000"/>
                </a:solidFill>
              </a:rPr>
              <a:t>the right RAD capability to give them </a:t>
            </a:r>
            <a:r>
              <a:rPr lang="en-US" sz="1600" dirty="0" smtClean="0">
                <a:solidFill>
                  <a:srgbClr val="000000"/>
                </a:solidFill>
              </a:rPr>
              <a:t>the development </a:t>
            </a:r>
            <a:r>
              <a:rPr lang="en-US" sz="1600" dirty="0">
                <a:solidFill>
                  <a:srgbClr val="000000"/>
                </a:solidFill>
              </a:rPr>
              <a:t>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2458097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smtClean="0"/>
              <a:t>Cloud-native is an approach to building and running applications that fully exploits the advantages of the cloud computing delivery model. Cloud-native is about how applications are created and deployed, not where. While today public cloud impacts the thinking about infrastructure investment for virtually every industry, a cloud-like delivery model isn’t exclusive to public environments. It's appropriate for both public and private clouds. Most important is the ability to offer nearly limitless computing power, on-demand, along with modern data and application services for developers. When companies build and operate applications in a cloud-native fashion, they bring new ideas to market faster and respond sooner to customer demands.</a:t>
            </a:r>
          </a:p>
          <a:p>
            <a:endParaRPr lang="en-US" dirty="0" smtClean="0"/>
          </a:p>
          <a:p>
            <a:r>
              <a:rPr lang="en-US" dirty="0" smtClean="0"/>
              <a:t>Organizations require a platform for building and operating cloud-native applications and services that automates and integrates the concepts of </a:t>
            </a:r>
            <a:r>
              <a:rPr lang="en-US" dirty="0" err="1" smtClean="0"/>
              <a:t>DevOps</a:t>
            </a:r>
            <a:r>
              <a:rPr lang="en-US" dirty="0" smtClean="0"/>
              <a:t>, continuous delivery, </a:t>
            </a:r>
            <a:r>
              <a:rPr lang="en-US" dirty="0" err="1" smtClean="0"/>
              <a:t>microservices</a:t>
            </a:r>
            <a:r>
              <a:rPr lang="en-US" dirty="0" smtClean="0"/>
              <a:t>, and containers:</a:t>
            </a:r>
            <a:endParaRPr lang="en-US" dirty="0"/>
          </a:p>
        </p:txBody>
      </p:sp>
    </p:spTree>
    <p:extLst>
      <p:ext uri="{BB962C8B-B14F-4D97-AF65-F5344CB8AC3E}">
        <p14:creationId xmlns:p14="http://schemas.microsoft.com/office/powerpoint/2010/main" val="3570663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13" name="Shape 513"/>
          <p:cNvSpPr>
            <a:spLocks noGrp="1"/>
          </p:cNvSpPr>
          <p:nvPr>
            <p:ph type="body" sz="quarter" idx="1"/>
          </p:nvPr>
        </p:nvSpPr>
        <p:spPr>
          <a:prstGeom prst="rect">
            <a:avLst/>
          </a:prstGeom>
        </p:spPr>
        <p:txBody>
          <a:bodyPr/>
          <a:lstStyle/>
          <a:p>
            <a:pPr marL="0" marR="0" lvl="0" indent="0" defTabSz="813816" eaLnBrk="1" fontAlgn="auto" latinLnBrk="0" hangingPunct="1">
              <a:lnSpc>
                <a:spcPct val="125000"/>
              </a:lnSpc>
              <a:spcBef>
                <a:spcPts val="1000"/>
              </a:spcBef>
              <a:spcAft>
                <a:spcPts val="0"/>
              </a:spcAft>
              <a:buClrTx/>
              <a:buSzTx/>
              <a:buFont typeface="Wingdings" pitchFamily="2" charset="2"/>
              <a:buChar char="§"/>
              <a:tabLst/>
              <a:defRPr sz="1800">
                <a:solidFill>
                  <a:srgbClr val="000000"/>
                </a:solidFill>
                <a:uFillTx/>
              </a:defRPr>
            </a:pPr>
            <a:endParaRPr lang="en-US" sz="1600" dirty="0" smtClean="0"/>
          </a:p>
          <a:p>
            <a:pPr marL="0" marR="0" lvl="0" indent="0" defTabSz="813816" eaLnBrk="1" fontAlgn="auto" latinLnBrk="0" hangingPunct="1">
              <a:lnSpc>
                <a:spcPct val="125000"/>
              </a:lnSpc>
              <a:spcBef>
                <a:spcPts val="1000"/>
              </a:spcBef>
              <a:spcAft>
                <a:spcPts val="0"/>
              </a:spcAft>
              <a:buClrTx/>
              <a:buSzTx/>
              <a:buFont typeface="Wingdings" pitchFamily="2" charset="2"/>
              <a:buChar char="§"/>
              <a:tabLst/>
              <a:defRPr sz="1800">
                <a:solidFill>
                  <a:srgbClr val="000000"/>
                </a:solidFill>
                <a:uFillTx/>
              </a:defRPr>
            </a:pPr>
            <a:r>
              <a:rPr lang="en-US" sz="1600" dirty="0" smtClean="0"/>
              <a:t>Acknowledged as a good way to start</a:t>
            </a:r>
          </a:p>
          <a:p>
            <a:pPr lvl="0" defTabSz="813816">
              <a:spcBef>
                <a:spcPts val="1000"/>
              </a:spcBef>
              <a:buFont typeface="Wingdings" pitchFamily="2" charset="2"/>
              <a:buChar char="§"/>
              <a:defRPr sz="1800">
                <a:solidFill>
                  <a:srgbClr val="000000"/>
                </a:solidFill>
                <a:uFillTx/>
              </a:defRPr>
            </a:pPr>
            <a:r>
              <a:rPr lang="en-US" sz="1600" dirty="0" smtClean="0"/>
              <a:t>Inefficient / Expensive Scaling</a:t>
            </a:r>
          </a:p>
          <a:p>
            <a:pPr lvl="1" defTabSz="813816">
              <a:spcBef>
                <a:spcPts val="1000"/>
              </a:spcBef>
              <a:buFont typeface="Wingdings" pitchFamily="2" charset="2"/>
              <a:buChar char="§"/>
              <a:defRPr sz="1800">
                <a:solidFill>
                  <a:srgbClr val="000000"/>
                </a:solidFill>
                <a:uFillTx/>
              </a:defRPr>
            </a:pPr>
            <a:r>
              <a:rPr lang="en-US" sz="1600" dirty="0" smtClean="0"/>
              <a:t>Difficult to optimize single container for multiple applications</a:t>
            </a:r>
          </a:p>
          <a:p>
            <a:pPr lvl="2" defTabSz="813816">
              <a:spcBef>
                <a:spcPts val="1000"/>
              </a:spcBef>
              <a:buFont typeface="Wingdings" pitchFamily="2" charset="2"/>
              <a:buChar char="§"/>
              <a:defRPr sz="1800">
                <a:solidFill>
                  <a:srgbClr val="000000"/>
                </a:solidFill>
                <a:uFillTx/>
              </a:defRPr>
            </a:pPr>
            <a:r>
              <a:rPr lang="en-US" sz="1600" dirty="0" smtClean="0"/>
              <a:t>$$$ to scale</a:t>
            </a:r>
            <a:r>
              <a:rPr lang="en-US" sz="1600" baseline="0" dirty="0" smtClean="0"/>
              <a:t> up</a:t>
            </a:r>
            <a:endParaRPr lang="en-US" sz="1600" dirty="0" smtClean="0"/>
          </a:p>
          <a:p>
            <a:pPr marL="0" marR="0" lvl="0" indent="0" defTabSz="813816" eaLnBrk="1" fontAlgn="auto" latinLnBrk="0" hangingPunct="1">
              <a:lnSpc>
                <a:spcPct val="125000"/>
              </a:lnSpc>
              <a:spcBef>
                <a:spcPts val="1000"/>
              </a:spcBef>
              <a:spcAft>
                <a:spcPts val="0"/>
              </a:spcAft>
              <a:buClrTx/>
              <a:buSzTx/>
              <a:buFont typeface="Wingdings" pitchFamily="2" charset="2"/>
              <a:buChar char="§"/>
              <a:tabLst/>
              <a:defRPr sz="1800">
                <a:solidFill>
                  <a:srgbClr val="000000"/>
                </a:solidFill>
                <a:uFillTx/>
              </a:defRPr>
            </a:pPr>
            <a:r>
              <a:rPr lang="en-US" sz="1600" dirty="0" smtClean="0"/>
              <a:t>Difficult to move to the cloud (in the case of monolithic </a:t>
            </a:r>
            <a:r>
              <a:rPr lang="en-US" sz="1600" dirty="0" err="1" smtClean="0"/>
              <a:t>appserver</a:t>
            </a:r>
            <a:r>
              <a:rPr lang="en-US" sz="1600" dirty="0" smtClean="0"/>
              <a:t>)</a:t>
            </a:r>
          </a:p>
          <a:p>
            <a:pPr lvl="0" defTabSz="813816">
              <a:spcBef>
                <a:spcPts val="1000"/>
              </a:spcBef>
              <a:buFont typeface="Wingdings" pitchFamily="2" charset="2"/>
              <a:buChar char="§"/>
              <a:defRPr sz="1800">
                <a:solidFill>
                  <a:srgbClr val="000000"/>
                </a:solidFill>
                <a:uFillTx/>
              </a:defRPr>
            </a:pPr>
            <a:r>
              <a:rPr lang="en-US" sz="1600" dirty="0" smtClean="0"/>
              <a:t>Change Cycles Tightly Coupled / Obstacle to Frequent Deploys</a:t>
            </a:r>
          </a:p>
          <a:p>
            <a:pPr defTabSz="813816">
              <a:spcBef>
                <a:spcPts val="1000"/>
              </a:spcBef>
              <a:buFont typeface="Wingdings" pitchFamily="2" charset="2"/>
              <a:buChar char="§"/>
              <a:defRPr sz="1800">
                <a:solidFill>
                  <a:srgbClr val="000000"/>
                </a:solidFill>
                <a:uFillTx/>
              </a:defRPr>
            </a:pPr>
            <a:r>
              <a:rPr lang="en-US" sz="1600" dirty="0" smtClean="0"/>
              <a:t>Can Be Intimidating to New Developers</a:t>
            </a:r>
          </a:p>
          <a:p>
            <a:pPr defTabSz="813816">
              <a:spcBef>
                <a:spcPts val="1000"/>
              </a:spcBef>
              <a:buFont typeface="Wingdings" pitchFamily="2" charset="2"/>
              <a:buChar char="§"/>
              <a:defRPr sz="1800">
                <a:solidFill>
                  <a:srgbClr val="000000"/>
                </a:solidFill>
                <a:uFillTx/>
              </a:defRPr>
            </a:pPr>
            <a:r>
              <a:rPr lang="en-US" sz="1600" dirty="0" smtClean="0"/>
              <a:t>Obstacle to scaling the size of the development team</a:t>
            </a:r>
          </a:p>
          <a:p>
            <a:pPr>
              <a:buFont typeface="Wingdings" pitchFamily="2" charset="2"/>
              <a:buChar char="§"/>
              <a:defRPr sz="1800">
                <a:solidFill>
                  <a:srgbClr val="000000"/>
                </a:solidFill>
                <a:uFillTx/>
              </a:defRPr>
            </a:pPr>
            <a:r>
              <a:rPr lang="en-US" sz="1600" dirty="0" smtClean="0">
                <a:solidFill>
                  <a:srgbClr val="000000"/>
                </a:solidFill>
                <a:uFillTx/>
              </a:rPr>
              <a:t>Any change implies re-testing of the whole monolith, creating barrier</a:t>
            </a:r>
          </a:p>
          <a:p>
            <a:pPr>
              <a:buFont typeface="Wingdings" pitchFamily="2" charset="2"/>
              <a:buChar char="§"/>
              <a:defRPr sz="1800">
                <a:solidFill>
                  <a:srgbClr val="000000"/>
                </a:solidFill>
                <a:uFillTx/>
              </a:defRPr>
            </a:pPr>
            <a:r>
              <a:rPr lang="en-US" sz="1600" dirty="0" smtClean="0"/>
              <a:t>Complex, centralized governance models tend to fail in large organizations</a:t>
            </a:r>
          </a:p>
          <a:p>
            <a:pPr lvl="0">
              <a:buFont typeface="Wingdings" pitchFamily="2" charset="2"/>
              <a:buChar char="§"/>
              <a:defRPr sz="1800">
                <a:solidFill>
                  <a:srgbClr val="000000"/>
                </a:solidFill>
                <a:uFillTx/>
              </a:defRPr>
            </a:pPr>
            <a:endParaRPr lang="en-US" sz="1600" dirty="0" smtClean="0">
              <a:solidFill>
                <a:srgbClr val="000000"/>
              </a:solidFill>
              <a:uFillTx/>
            </a:endParaRPr>
          </a:p>
          <a:p>
            <a:pPr marL="0" marR="0" lvl="0" indent="0" defTabSz="457200" eaLnBrk="1" fontAlgn="auto" latinLnBrk="0" hangingPunct="1">
              <a:lnSpc>
                <a:spcPct val="125000"/>
              </a:lnSpc>
              <a:spcBef>
                <a:spcPts val="0"/>
              </a:spcBef>
              <a:spcAft>
                <a:spcPts val="0"/>
              </a:spcAft>
              <a:buClrTx/>
              <a:buSzTx/>
              <a:buFont typeface="Wingdings" pitchFamily="2" charset="2"/>
              <a:buChar char="§"/>
              <a:tabLst/>
              <a:defRPr sz="1800">
                <a:solidFill>
                  <a:srgbClr val="000000"/>
                </a:solidFill>
                <a:uFillTx/>
              </a:defRPr>
            </a:pPr>
            <a:r>
              <a:rPr lang="en-US" sz="1600" dirty="0" err="1" smtClean="0"/>
              <a:t>PaaS</a:t>
            </a:r>
            <a:r>
              <a:rPr lang="en-US" sz="1600" dirty="0" smtClean="0"/>
              <a:t> can run monolithic (12factor) apps as well as </a:t>
            </a:r>
            <a:r>
              <a:rPr lang="en-US" sz="1600" dirty="0" err="1" smtClean="0"/>
              <a:t>uServices</a:t>
            </a:r>
            <a:endParaRPr lang="en-US" sz="1600" dirty="0" smtClean="0"/>
          </a:p>
          <a:p>
            <a:pPr lvl="0">
              <a:buFont typeface="Wingdings" pitchFamily="2" charset="2"/>
              <a:buChar char="§"/>
              <a:defRPr sz="1800">
                <a:solidFill>
                  <a:srgbClr val="000000"/>
                </a:solidFill>
                <a:uFillTx/>
              </a:defRPr>
            </a:pPr>
            <a:endParaRPr lang="en-US" sz="1600" dirty="0" smtClean="0">
              <a:solidFill>
                <a:srgbClr val="000000"/>
              </a:solidFill>
              <a:uFillTx/>
            </a:endParaRPr>
          </a:p>
        </p:txBody>
      </p:sp>
    </p:spTree>
    <p:extLst>
      <p:ext uri="{BB962C8B-B14F-4D97-AF65-F5344CB8AC3E}">
        <p14:creationId xmlns:p14="http://schemas.microsoft.com/office/powerpoint/2010/main" val="3819485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a:buClr>
                <a:schemeClr val="bg1"/>
              </a:buClr>
              <a:buFont typeface="Wingdings" pitchFamily="2" charset="2"/>
              <a:buChar char="§"/>
              <a:defRPr sz="1800">
                <a:solidFill>
                  <a:srgbClr val="000000"/>
                </a:solidFill>
                <a:uFillTx/>
              </a:defRPr>
            </a:pPr>
            <a:r>
              <a:rPr lang="en-US" sz="1200" b="1" dirty="0" smtClean="0">
                <a:solidFill>
                  <a:schemeClr val="bg1"/>
                </a:solidFill>
                <a:sym typeface="Avenir Roman"/>
              </a:rPr>
              <a:t>Whole app is one thing.</a:t>
            </a:r>
            <a:endParaRPr lang="en-US" dirty="0"/>
          </a:p>
        </p:txBody>
      </p:sp>
    </p:spTree>
    <p:extLst>
      <p:ext uri="{BB962C8B-B14F-4D97-AF65-F5344CB8AC3E}">
        <p14:creationId xmlns:p14="http://schemas.microsoft.com/office/powerpoint/2010/main" val="24387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a:buClr>
                <a:schemeClr val="bg1"/>
              </a:buClr>
              <a:buFont typeface="Wingdings" pitchFamily="2" charset="2"/>
              <a:buNone/>
              <a:defRPr sz="1800">
                <a:solidFill>
                  <a:srgbClr val="000000"/>
                </a:solidFill>
                <a:uFillTx/>
              </a:defRPr>
            </a:pPr>
            <a:r>
              <a:rPr lang="en-US" sz="1200" b="1" dirty="0" smtClean="0">
                <a:solidFill>
                  <a:schemeClr val="bg1"/>
                </a:solidFill>
                <a:sym typeface="Avenir Roman"/>
              </a:rPr>
              <a:t>Development</a:t>
            </a:r>
            <a:r>
              <a:rPr lang="en-US" sz="1200" b="1" baseline="0" dirty="0" smtClean="0">
                <a:solidFill>
                  <a:schemeClr val="bg1"/>
                </a:solidFill>
                <a:sym typeface="Avenir Roman"/>
              </a:rPr>
              <a:t> and </a:t>
            </a:r>
            <a:r>
              <a:rPr lang="en-US" sz="1200" b="1" baseline="0" dirty="0" err="1" smtClean="0">
                <a:solidFill>
                  <a:schemeClr val="bg1"/>
                </a:solidFill>
                <a:sym typeface="Avenir Roman"/>
              </a:rPr>
              <a:t>DevOps</a:t>
            </a:r>
            <a:r>
              <a:rPr lang="en-US" sz="1200" b="1" baseline="0" dirty="0" smtClean="0">
                <a:solidFill>
                  <a:schemeClr val="bg1"/>
                </a:solidFill>
                <a:sym typeface="Avenir Roman"/>
              </a:rPr>
              <a:t> teams can work more independently on </a:t>
            </a:r>
            <a:r>
              <a:rPr lang="en-US" sz="1200" b="1" baseline="0" dirty="0" err="1" smtClean="0">
                <a:solidFill>
                  <a:schemeClr val="bg1"/>
                </a:solidFill>
                <a:sym typeface="Avenir Roman"/>
              </a:rPr>
              <a:t>microservice</a:t>
            </a:r>
            <a:r>
              <a:rPr lang="en-US" sz="1200" b="1" baseline="0" dirty="0" smtClean="0">
                <a:solidFill>
                  <a:schemeClr val="bg1"/>
                </a:solidFill>
                <a:sym typeface="Avenir Roman"/>
              </a:rPr>
              <a:t> style applications, and coupled with the right culture and processes, it fosters a number of desirable traits:</a:t>
            </a:r>
          </a:p>
          <a:p>
            <a:pPr marL="0" indent="0">
              <a:buClr>
                <a:schemeClr val="bg1"/>
              </a:buClr>
              <a:buFontTx/>
              <a:buNone/>
              <a:defRPr sz="1800">
                <a:solidFill>
                  <a:srgbClr val="000000"/>
                </a:solidFill>
                <a:uFillTx/>
              </a:defRPr>
            </a:pPr>
            <a:endParaRPr lang="en-US" sz="1200" b="1" dirty="0" smtClean="0">
              <a:solidFill>
                <a:schemeClr val="bg1"/>
              </a:solidFill>
              <a:sym typeface="Avenir Roman"/>
            </a:endParaRPr>
          </a:p>
          <a:p>
            <a:pPr>
              <a:buClr>
                <a:schemeClr val="bg1"/>
              </a:buClr>
              <a:buFont typeface="Wingdings" pitchFamily="2" charset="2"/>
              <a:buChar char="§"/>
              <a:defRPr sz="1800">
                <a:solidFill>
                  <a:srgbClr val="000000"/>
                </a:solidFill>
                <a:uFillTx/>
              </a:defRPr>
            </a:pPr>
            <a:endParaRPr lang="en-US" sz="1200" b="1" dirty="0" smtClean="0">
              <a:solidFill>
                <a:schemeClr val="bg1"/>
              </a:solidFill>
              <a:sym typeface="Avenir Roman"/>
            </a:endParaRPr>
          </a:p>
          <a:p>
            <a:pPr>
              <a:buClr>
                <a:schemeClr val="bg1"/>
              </a:buClr>
              <a:buFont typeface="Wingdings" pitchFamily="2" charset="2"/>
              <a:buChar char="§"/>
              <a:defRPr sz="1800">
                <a:solidFill>
                  <a:srgbClr val="000000"/>
                </a:solidFill>
                <a:uFillTx/>
              </a:defRPr>
            </a:pPr>
            <a:r>
              <a:rPr lang="en-US" sz="1200" b="1" dirty="0" smtClean="0">
                <a:solidFill>
                  <a:schemeClr val="bg1"/>
                </a:solidFill>
                <a:sym typeface="Avenir Roman"/>
              </a:rPr>
              <a:t>Development Speed, Parallelism</a:t>
            </a:r>
            <a:r>
              <a:rPr lang="en-US" sz="1200" b="1" baseline="0" dirty="0" smtClean="0">
                <a:solidFill>
                  <a:schemeClr val="bg1"/>
                </a:solidFill>
                <a:sym typeface="Avenir Roman"/>
              </a:rPr>
              <a:t> in </a:t>
            </a:r>
            <a:r>
              <a:rPr lang="en-US" sz="1200" b="1" baseline="0" dirty="0" err="1" smtClean="0">
                <a:solidFill>
                  <a:schemeClr val="bg1"/>
                </a:solidFill>
                <a:sym typeface="Avenir Roman"/>
              </a:rPr>
              <a:t>dev</a:t>
            </a:r>
            <a:r>
              <a:rPr lang="en-US" sz="1200" b="1" baseline="0" dirty="0" smtClean="0">
                <a:solidFill>
                  <a:schemeClr val="bg1"/>
                </a:solidFill>
                <a:sym typeface="Avenir Roman"/>
              </a:rPr>
              <a:t> efforts</a:t>
            </a:r>
            <a:endParaRPr lang="en-US" sz="1200" b="1" dirty="0" smtClean="0">
              <a:solidFill>
                <a:schemeClr val="bg1"/>
              </a:solidFill>
              <a:sym typeface="Avenir Roman"/>
            </a:endParaRPr>
          </a:p>
          <a:p>
            <a:pPr>
              <a:buClr>
                <a:schemeClr val="bg1"/>
              </a:buClr>
              <a:buFont typeface="Wingdings" pitchFamily="2" charset="2"/>
              <a:buChar char="§"/>
              <a:defRPr sz="1800">
                <a:solidFill>
                  <a:srgbClr val="000000"/>
                </a:solidFill>
                <a:uFillTx/>
              </a:defRPr>
            </a:pPr>
            <a:r>
              <a:rPr lang="en-US" sz="1200" b="1" dirty="0" smtClean="0">
                <a:solidFill>
                  <a:schemeClr val="bg1"/>
                </a:solidFill>
                <a:sym typeface="Avenir Roman"/>
              </a:rPr>
              <a:t>Finer</a:t>
            </a:r>
            <a:r>
              <a:rPr lang="en-US" sz="1200" b="1" baseline="0" dirty="0" smtClean="0">
                <a:solidFill>
                  <a:schemeClr val="bg1"/>
                </a:solidFill>
                <a:sym typeface="Avenir Roman"/>
              </a:rPr>
              <a:t> grained operational control – manage / scale just components of the app that require attention</a:t>
            </a:r>
            <a:endParaRPr lang="en-US" sz="1200" b="1" dirty="0" smtClean="0">
              <a:solidFill>
                <a:schemeClr val="bg1"/>
              </a:solidFill>
              <a:sym typeface="Avenir Roman"/>
            </a:endParaRPr>
          </a:p>
          <a:p>
            <a:pPr>
              <a:buClr>
                <a:schemeClr val="bg1"/>
              </a:buClr>
              <a:buFont typeface="Wingdings" pitchFamily="2" charset="2"/>
              <a:buChar char="§"/>
              <a:defRPr sz="1800">
                <a:solidFill>
                  <a:srgbClr val="000000"/>
                </a:solidFill>
                <a:uFillTx/>
              </a:defRPr>
            </a:pPr>
            <a:r>
              <a:rPr lang="en-US" sz="1200" b="1" dirty="0" smtClean="0">
                <a:solidFill>
                  <a:schemeClr val="bg1"/>
                </a:solidFill>
                <a:sym typeface="Avenir Roman"/>
              </a:rPr>
              <a:t>Scalability</a:t>
            </a:r>
          </a:p>
          <a:p>
            <a:pPr>
              <a:buClr>
                <a:schemeClr val="bg1"/>
              </a:buClr>
              <a:buFont typeface="Wingdings" pitchFamily="2" charset="2"/>
              <a:buChar char="§"/>
              <a:defRPr sz="1800">
                <a:solidFill>
                  <a:srgbClr val="000000"/>
                </a:solidFill>
                <a:uFillTx/>
              </a:defRPr>
            </a:pPr>
            <a:r>
              <a:rPr lang="en-US" sz="1200" b="1" dirty="0" smtClean="0">
                <a:solidFill>
                  <a:schemeClr val="bg1"/>
                </a:solidFill>
                <a:sym typeface="Avenir Roman"/>
              </a:rPr>
              <a:t>Resiliency</a:t>
            </a:r>
          </a:p>
          <a:p>
            <a:pPr>
              <a:buClr>
                <a:schemeClr val="bg1"/>
              </a:buClr>
              <a:buFont typeface="Wingdings" pitchFamily="2" charset="2"/>
              <a:buChar char="§"/>
              <a:defRPr sz="1800">
                <a:solidFill>
                  <a:srgbClr val="000000"/>
                </a:solidFill>
                <a:uFillTx/>
              </a:defRPr>
            </a:pPr>
            <a:r>
              <a:rPr lang="en-US" sz="1200" b="1" dirty="0" smtClean="0">
                <a:solidFill>
                  <a:schemeClr val="bg1"/>
                </a:solidFill>
                <a:sym typeface="Avenir Roman"/>
              </a:rPr>
              <a:t>Fault tolerance</a:t>
            </a:r>
          </a:p>
          <a:p>
            <a:pPr>
              <a:buClr>
                <a:schemeClr val="bg1"/>
              </a:buClr>
              <a:buFont typeface="Wingdings" pitchFamily="2" charset="2"/>
              <a:buChar char="§"/>
              <a:defRPr sz="1800">
                <a:solidFill>
                  <a:srgbClr val="000000"/>
                </a:solidFill>
                <a:uFillTx/>
              </a:defRPr>
            </a:pPr>
            <a:r>
              <a:rPr lang="en-US" sz="1200" b="1" dirty="0" smtClean="0">
                <a:solidFill>
                  <a:schemeClr val="bg1"/>
                </a:solidFill>
                <a:sym typeface="Avenir Roman"/>
              </a:rPr>
              <a:t>Graceful degradation</a:t>
            </a:r>
          </a:p>
          <a:p>
            <a:pPr>
              <a:buClr>
                <a:schemeClr val="bg1"/>
              </a:buClr>
              <a:buFont typeface="Wingdings" pitchFamily="2" charset="2"/>
              <a:buChar char="§"/>
              <a:defRPr sz="1800">
                <a:solidFill>
                  <a:srgbClr val="000000"/>
                </a:solidFill>
                <a:uFillTx/>
              </a:defRPr>
            </a:pPr>
            <a:r>
              <a:rPr lang="en-US" sz="1200" b="1" dirty="0" smtClean="0">
                <a:solidFill>
                  <a:schemeClr val="bg1"/>
                </a:solidFill>
                <a:sym typeface="Avenir Roman"/>
              </a:rPr>
              <a:t>Smaller codebases easier to learn and maintain</a:t>
            </a:r>
          </a:p>
          <a:p>
            <a:pPr>
              <a:buClr>
                <a:schemeClr val="bg1"/>
              </a:buClr>
              <a:buFont typeface="Wingdings" pitchFamily="2" charset="2"/>
              <a:buChar char="§"/>
              <a:defRPr sz="1800">
                <a:solidFill>
                  <a:srgbClr val="000000"/>
                </a:solidFill>
                <a:uFillTx/>
              </a:defRPr>
            </a:pPr>
            <a:r>
              <a:rPr lang="en-US" sz="1200" b="1" dirty="0" smtClean="0">
                <a:solidFill>
                  <a:schemeClr val="bg1"/>
                </a:solidFill>
                <a:sym typeface="Avenir Roman"/>
              </a:rPr>
              <a:t>Less</a:t>
            </a:r>
            <a:r>
              <a:rPr lang="en-US" sz="1200" b="1" baseline="0" dirty="0" smtClean="0">
                <a:solidFill>
                  <a:schemeClr val="bg1"/>
                </a:solidFill>
                <a:sym typeface="Avenir Roman"/>
              </a:rPr>
              <a:t> interdependence makes adding new feature/capability less scary, no need to retest the entire monolith for a given change</a:t>
            </a:r>
          </a:p>
          <a:p>
            <a:pPr>
              <a:buClr>
                <a:schemeClr val="bg1"/>
              </a:buClr>
              <a:buFont typeface="Wingdings" pitchFamily="2" charset="2"/>
              <a:buChar char="§"/>
              <a:defRPr sz="1800">
                <a:solidFill>
                  <a:srgbClr val="000000"/>
                </a:solidFill>
                <a:uFillTx/>
              </a:defRPr>
            </a:pPr>
            <a:endParaRPr lang="en-US" sz="1200" b="1" dirty="0" smtClean="0">
              <a:solidFill>
                <a:schemeClr val="bg1"/>
              </a:solidFill>
              <a:sym typeface="Avenir Roman"/>
            </a:endParaRPr>
          </a:p>
          <a:p>
            <a:pPr>
              <a:buClr>
                <a:schemeClr val="bg1"/>
              </a:buClr>
              <a:buFont typeface="Wingdings" pitchFamily="2" charset="2"/>
              <a:buChar char="§"/>
              <a:defRPr sz="1800">
                <a:solidFill>
                  <a:srgbClr val="000000"/>
                </a:solidFill>
                <a:uFillTx/>
              </a:defRPr>
            </a:pPr>
            <a:endParaRPr lang="en-US" sz="1200" b="1" dirty="0" smtClean="0">
              <a:solidFill>
                <a:schemeClr val="bg1"/>
              </a:solidFill>
            </a:endParaRPr>
          </a:p>
          <a:p>
            <a:pPr>
              <a:buClr>
                <a:schemeClr val="bg1"/>
              </a:buClr>
              <a:buFont typeface="Wingdings" pitchFamily="2" charset="2"/>
              <a:buChar char="§"/>
              <a:defRPr sz="1800">
                <a:solidFill>
                  <a:srgbClr val="000000"/>
                </a:solidFill>
                <a:uFillTx/>
              </a:defRPr>
            </a:pPr>
            <a:endParaRPr lang="en-US" sz="1200" b="1" dirty="0" smtClean="0">
              <a:solidFill>
                <a:schemeClr val="bg1"/>
              </a:solidFill>
            </a:endParaRPr>
          </a:p>
          <a:p>
            <a:endParaRPr lang="en-US" dirty="0"/>
          </a:p>
        </p:txBody>
      </p:sp>
    </p:spTree>
    <p:extLst>
      <p:ext uri="{BB962C8B-B14F-4D97-AF65-F5344CB8AC3E}">
        <p14:creationId xmlns:p14="http://schemas.microsoft.com/office/powerpoint/2010/main" val="24387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Pivotal breaks</a:t>
            </a:r>
            <a:r>
              <a:rPr lang="en-US" baseline="0" dirty="0" smtClean="0"/>
              <a:t> down cloud native technology into 3 layers, which is all supported, reinforced and optimized by cloud native culture and Tools.  The Application Framework is what’s used to implement 12-Factor designs, that will work on cloud-native runtimes and infrastructure automation.  Pivotal is the 1</a:t>
            </a:r>
            <a:r>
              <a:rPr lang="en-US" baseline="30000" dirty="0" smtClean="0"/>
              <a:t>st</a:t>
            </a:r>
            <a:r>
              <a:rPr lang="en-US" baseline="0" dirty="0" smtClean="0"/>
              <a:t> and only vendor to integrate </a:t>
            </a:r>
            <a:r>
              <a:rPr lang="en-US" baseline="0" dirty="0" err="1" smtClean="0"/>
              <a:t>microservices</a:t>
            </a:r>
            <a:r>
              <a:rPr lang="en-US" baseline="0" dirty="0" smtClean="0"/>
              <a:t> from end-to-end:  from the app </a:t>
            </a:r>
            <a:r>
              <a:rPr lang="en-US" baseline="0" dirty="0" err="1" smtClean="0"/>
              <a:t>dev</a:t>
            </a:r>
            <a:r>
              <a:rPr lang="en-US" baseline="0" dirty="0" smtClean="0"/>
              <a:t> stack, to the cloud platform, and the underlying infrastructure automation.</a:t>
            </a:r>
          </a:p>
          <a:p>
            <a:endParaRPr lang="en-US" baseline="0" dirty="0" smtClean="0"/>
          </a:p>
          <a:p>
            <a:r>
              <a:rPr lang="en-US" sz="1200" kern="1200" dirty="0" smtClean="0">
                <a:solidFill>
                  <a:schemeClr val="tx1"/>
                </a:solidFill>
                <a:latin typeface="+mn-lt"/>
                <a:ea typeface="+mn-ea"/>
                <a:cs typeface="+mn-cs"/>
              </a:rPr>
              <a:t>Let’s </a:t>
            </a:r>
            <a:r>
              <a:rPr lang="en-US" sz="1200" kern="1200" baseline="0" dirty="0" smtClean="0">
                <a:solidFill>
                  <a:schemeClr val="tx1"/>
                </a:solidFill>
                <a:latin typeface="+mn-lt"/>
                <a:ea typeface="+mn-ea"/>
                <a:cs typeface="+mn-cs"/>
              </a:rPr>
              <a:t>lets talk a little more about Developers</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36</a:t>
            </a:fld>
            <a:endParaRPr lang="en-US"/>
          </a:p>
        </p:txBody>
      </p:sp>
    </p:spTree>
    <p:extLst>
      <p:ext uri="{BB962C8B-B14F-4D97-AF65-F5344CB8AC3E}">
        <p14:creationId xmlns:p14="http://schemas.microsoft.com/office/powerpoint/2010/main" val="847424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 important and in-demand resource these days – Your developers.   This is what they really want, but</a:t>
            </a:r>
            <a:r>
              <a:rPr lang="en-US" sz="1200" kern="1200" baseline="0" dirty="0" smtClean="0">
                <a:solidFill>
                  <a:schemeClr val="tx1"/>
                </a:solidFill>
                <a:latin typeface="+mn-lt"/>
                <a:ea typeface="+mn-ea"/>
                <a:cs typeface="+mn-cs"/>
              </a:rPr>
              <a:t> can be afraid to trust.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37</a:t>
            </a:fld>
            <a:endParaRPr lang="en-US"/>
          </a:p>
        </p:txBody>
      </p:sp>
    </p:spTree>
    <p:extLst>
      <p:ext uri="{BB962C8B-B14F-4D97-AF65-F5344CB8AC3E}">
        <p14:creationId xmlns:p14="http://schemas.microsoft.com/office/powerpoint/2010/main" val="2201062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Pivotal breaks</a:t>
            </a:r>
            <a:r>
              <a:rPr lang="en-US" baseline="0" dirty="0" smtClean="0"/>
              <a:t> down cloud native technology into 3 layers, which is all supported, reinforced and optimized by cloud native culture and Tools.  The Application Framework is what’s used to implement 12-Factor designs, that will work on cloud-native runtimes and infrastructure automation.</a:t>
            </a:r>
          </a:p>
          <a:p>
            <a:endParaRPr lang="en-US" baseline="0" dirty="0" smtClean="0"/>
          </a:p>
          <a:p>
            <a:r>
              <a:rPr lang="en-US" sz="1200" kern="1200" dirty="0" smtClean="0">
                <a:solidFill>
                  <a:schemeClr val="tx1"/>
                </a:solidFill>
                <a:latin typeface="+mn-lt"/>
                <a:ea typeface="+mn-ea"/>
                <a:cs typeface="+mn-cs"/>
              </a:rPr>
              <a:t>This may seem a lot to take initially, so lets break it down later by layer.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Starting at the top -  But before we do, lets talk about Developers</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38</a:t>
            </a:fld>
            <a:endParaRPr lang="en-US"/>
          </a:p>
        </p:txBody>
      </p:sp>
    </p:spTree>
    <p:extLst>
      <p:ext uri="{BB962C8B-B14F-4D97-AF65-F5344CB8AC3E}">
        <p14:creationId xmlns:p14="http://schemas.microsoft.com/office/powerpoint/2010/main" val="847424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At Pivotal, </a:t>
            </a:r>
            <a:r>
              <a:rPr lang="en-US" sz="1800" baseline="0" dirty="0" smtClean="0"/>
              <a:t>we believe </a:t>
            </a:r>
            <a:r>
              <a:rPr lang="en-US" sz="1800" kern="0" dirty="0" smtClean="0">
                <a:solidFill>
                  <a:srgbClr val="FFFFFF"/>
                </a:solidFill>
                <a:latin typeface="Arial"/>
                <a:ea typeface="Arial"/>
                <a:cs typeface="Arial"/>
                <a:sym typeface="Arial"/>
                <a:rtl val="0"/>
              </a:rPr>
              <a:t>Transforming how the world builds software</a:t>
            </a:r>
            <a:r>
              <a:rPr lang="en-US" sz="1800" kern="0" baseline="0" dirty="0" smtClean="0">
                <a:solidFill>
                  <a:srgbClr val="FFFFFF"/>
                </a:solidFill>
                <a:latin typeface="Arial"/>
                <a:ea typeface="Arial"/>
                <a:cs typeface="Arial"/>
                <a:sym typeface="Arial"/>
                <a:rtl val="0"/>
              </a:rPr>
              <a:t> </a:t>
            </a:r>
            <a:r>
              <a:rPr lang="en-US" sz="1800" kern="0" dirty="0" smtClean="0">
                <a:solidFill>
                  <a:srgbClr val="FFFFFF"/>
                </a:solidFill>
                <a:latin typeface="Arial"/>
                <a:ea typeface="Arial"/>
                <a:cs typeface="Arial"/>
                <a:sym typeface="Arial"/>
                <a:rtl val="0"/>
              </a:rPr>
              <a:t>will shape the future.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dirty="0" smtClean="0">
                <a:solidFill>
                  <a:srgbClr val="FFFFFF"/>
                </a:solidFill>
                <a:latin typeface="Arial"/>
                <a:ea typeface="Arial"/>
                <a:cs typeface="Arial"/>
                <a:sym typeface="Arial"/>
                <a:rtl val="0"/>
              </a:rPr>
              <a:t>This is our core guiding principle that</a:t>
            </a:r>
            <a:r>
              <a:rPr lang="en-US" sz="1800" kern="0" baseline="0" dirty="0" smtClean="0">
                <a:solidFill>
                  <a:srgbClr val="FFFFFF"/>
                </a:solidFill>
                <a:latin typeface="Arial"/>
                <a:ea typeface="Arial"/>
                <a:cs typeface="Arial"/>
                <a:sym typeface="Arial"/>
                <a:rtl val="0"/>
              </a:rPr>
              <a:t> shapes our product and corporate strategy</a:t>
            </a:r>
            <a:endParaRPr lang="en-US" sz="1800" kern="0" dirty="0" smtClean="0">
              <a:solidFill>
                <a:srgbClr val="FFFFFF"/>
              </a:solidFill>
              <a:latin typeface="Arial"/>
              <a:ea typeface="Arial"/>
              <a:cs typeface="Arial"/>
              <a:sym typeface="Arial"/>
              <a:rtl val="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dirty="0" smtClean="0">
                <a:solidFill>
                  <a:srgbClr val="FFFFFF"/>
                </a:solidFill>
                <a:latin typeface="Arial"/>
                <a:ea typeface="Arial"/>
                <a:cs typeface="Arial"/>
                <a:sym typeface="Arial"/>
                <a:rtl val="0"/>
              </a:rPr>
              <a:t>With modern, cloud native development techniques, building software custom is faster than buy and customize. </a:t>
            </a:r>
          </a:p>
          <a:p>
            <a:endParaRPr lang="en-US" sz="1800" dirty="0"/>
          </a:p>
        </p:txBody>
      </p:sp>
      <p:sp>
        <p:nvSpPr>
          <p:cNvPr id="4" name="Slide Number Placeholder 3"/>
          <p:cNvSpPr>
            <a:spLocks noGrp="1"/>
          </p:cNvSpPr>
          <p:nvPr>
            <p:ph type="sldNum" sz="quarter" idx="10"/>
          </p:nvPr>
        </p:nvSpPr>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3863256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month alone, there were over 1.6m downloads, 8m YTD, growing at 10% m/o/m key new projects. Why?  because developers love Boot - It’s zero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super lightweight, runtime ideal for single purpose single process applications aka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With Boot you can go from 0 to app in &lt;5minutes</a:t>
            </a:r>
          </a:p>
          <a:p>
            <a:r>
              <a:rPr lang="en-US" sz="1200" kern="1200" dirty="0" smtClean="0">
                <a:solidFill>
                  <a:schemeClr val="tx1"/>
                </a:solidFill>
                <a:effectLst/>
                <a:latin typeface="+mn-lt"/>
                <a:ea typeface="+mn-ea"/>
                <a:cs typeface="+mn-cs"/>
              </a:rPr>
              <a:t>But remember the concept of fragile infrastructure and designing for failure? How do you wire up all these little processes into a cohesive app that works even when things go wrong?</a:t>
            </a:r>
          </a:p>
          <a:p>
            <a:r>
              <a:rPr lang="en-US" sz="1200" kern="1200" dirty="0" smtClean="0">
                <a:solidFill>
                  <a:schemeClr val="tx1"/>
                </a:solidFill>
                <a:effectLst/>
                <a:latin typeface="+mn-lt"/>
                <a:ea typeface="+mn-ea"/>
                <a:cs typeface="+mn-cs"/>
              </a:rPr>
              <a:t>Luckily Netflix has solved some of these problems at web scale ( their OSS stack is great, but not so easy to use). So we took that core functionality and built spring cloud. All the power of eureka, </a:t>
            </a:r>
            <a:r>
              <a:rPr lang="en-US" sz="1200" kern="1200" dirty="0" err="1" smtClean="0">
                <a:solidFill>
                  <a:schemeClr val="tx1"/>
                </a:solidFill>
                <a:effectLst/>
                <a:latin typeface="+mn-lt"/>
                <a:ea typeface="+mn-ea"/>
                <a:cs typeface="+mn-cs"/>
              </a:rPr>
              <a:t>hysterix</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server built as spring modules. As easy adding an annotation and secure for the enterprise</a:t>
            </a:r>
          </a:p>
          <a:p>
            <a:r>
              <a:rPr lang="en-US" sz="1200" kern="1200" dirty="0" smtClean="0">
                <a:solidFill>
                  <a:schemeClr val="tx1"/>
                </a:solidFill>
                <a:effectLst/>
                <a:latin typeface="+mn-lt"/>
                <a:ea typeface="+mn-ea"/>
                <a:cs typeface="+mn-cs"/>
              </a:rPr>
              <a:t>So awesome even </a:t>
            </a:r>
            <a:r>
              <a:rPr lang="en-US" sz="1200" kern="1200" dirty="0" err="1" smtClean="0">
                <a:solidFill>
                  <a:schemeClr val="tx1"/>
                </a:solidFill>
                <a:effectLst/>
                <a:latin typeface="+mn-lt"/>
                <a:ea typeface="+mn-ea"/>
                <a:cs typeface="+mn-cs"/>
              </a:rPr>
              <a:t>netflix</a:t>
            </a:r>
            <a:r>
              <a:rPr lang="en-US" sz="1200" kern="1200" dirty="0" smtClean="0">
                <a:solidFill>
                  <a:schemeClr val="tx1"/>
                </a:solidFill>
                <a:effectLst/>
                <a:latin typeface="+mn-lt"/>
                <a:ea typeface="+mn-ea"/>
                <a:cs typeface="+mn-cs"/>
              </a:rPr>
              <a:t> is using it now now in production,</a:t>
            </a:r>
            <a:r>
              <a:rPr lang="en-US" sz="1200" kern="1200" baseline="0" dirty="0" smtClean="0">
                <a:solidFill>
                  <a:schemeClr val="tx1"/>
                </a:solidFill>
                <a:effectLst/>
                <a:latin typeface="+mn-lt"/>
                <a:ea typeface="+mn-ea"/>
                <a:cs typeface="+mn-cs"/>
              </a:rPr>
              <a:t> even building some of their own internal frameworks atop Spring Boot technology.</a:t>
            </a:r>
            <a:r>
              <a:rPr lang="en-US" sz="1200" kern="1200" dirty="0" smtClean="0">
                <a:solidFill>
                  <a:schemeClr val="tx1"/>
                </a:solidFill>
                <a:effectLst/>
                <a:latin typeface="+mn-lt"/>
                <a:ea typeface="+mn-ea"/>
                <a:cs typeface="+mn-cs"/>
              </a:rPr>
              <a:t> we have the app </a:t>
            </a:r>
            <a:r>
              <a:rPr lang="en-US" sz="1200" kern="1200" dirty="0" err="1" smtClean="0">
                <a:solidFill>
                  <a:schemeClr val="tx1"/>
                </a:solidFill>
                <a:effectLst/>
                <a:latin typeface="+mn-lt"/>
                <a:ea typeface="+mn-ea"/>
                <a:cs typeface="+mn-cs"/>
              </a:rPr>
              <a:t>devs</a:t>
            </a:r>
            <a:r>
              <a:rPr lang="en-US" sz="1200" kern="1200" dirty="0" smtClean="0">
                <a:solidFill>
                  <a:schemeClr val="tx1"/>
                </a:solidFill>
                <a:effectLst/>
                <a:latin typeface="+mn-lt"/>
                <a:ea typeface="+mn-ea"/>
                <a:cs typeface="+mn-cs"/>
              </a:rPr>
              <a:t> able to run super fast and make lots of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and tie them together to make amazing apps with spring boot and cloud</a:t>
            </a:r>
          </a:p>
          <a:p>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39</a:t>
            </a:fld>
            <a:endParaRPr lang="en-US"/>
          </a:p>
        </p:txBody>
      </p:sp>
    </p:spTree>
    <p:extLst>
      <p:ext uri="{BB962C8B-B14F-4D97-AF65-F5344CB8AC3E}">
        <p14:creationId xmlns:p14="http://schemas.microsoft.com/office/powerpoint/2010/main" val="4029604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Discovery: huge issue: mostly custom solutions, JNDI, etc.</a:t>
            </a:r>
          </a:p>
          <a:p>
            <a:r>
              <a:rPr lang="en-US" dirty="0" smtClean="0"/>
              <a:t>Configuration: manual, error-prone, required app restarts</a:t>
            </a:r>
          </a:p>
          <a:p>
            <a:r>
              <a:rPr lang="en-US" dirty="0" smtClean="0"/>
              <a:t>Dependencies &amp; Resilience: co-bundling, EJBs, complex</a:t>
            </a:r>
          </a:p>
          <a:p>
            <a:r>
              <a:rPr lang="en-US" dirty="0" smtClean="0"/>
              <a:t>Operators: no standardized process for deployment and management</a:t>
            </a:r>
          </a:p>
          <a:p>
            <a:r>
              <a:rPr lang="en-US" dirty="0" smtClean="0"/>
              <a:t>Developers: low productivity due to complex environments and expensive context switching</a:t>
            </a:r>
          </a:p>
          <a:p>
            <a:endParaRPr lang="en-US" dirty="0" smtClean="0"/>
          </a:p>
          <a:p>
            <a:endParaRPr lang="en-US" dirty="0" smtClean="0"/>
          </a:p>
          <a:p>
            <a:r>
              <a:rPr lang="en-US" dirty="0" smtClean="0"/>
              <a:t>Discovering</a:t>
            </a:r>
            <a:r>
              <a:rPr lang="en-US" baseline="0" dirty="0" smtClean="0"/>
              <a:t> by name was hard -&gt; service registry from vendor, or use proprietary registry embedded in app server (not portable)</a:t>
            </a:r>
          </a:p>
          <a:p>
            <a:endParaRPr lang="en-US" baseline="0" dirty="0" smtClean="0"/>
          </a:p>
          <a:p>
            <a:r>
              <a:rPr lang="en-US" baseline="0" dirty="0" err="1" smtClean="0"/>
              <a:t>Config</a:t>
            </a:r>
            <a:r>
              <a:rPr lang="en-US" baseline="0" dirty="0" smtClean="0"/>
              <a:t> – hard to track, because not cleanly isolated, changes sneak in from development to testing to production</a:t>
            </a:r>
          </a:p>
          <a:p>
            <a:endParaRPr lang="en-US" baseline="0" dirty="0" smtClean="0"/>
          </a:p>
          <a:p>
            <a:r>
              <a:rPr lang="en-US" baseline="0" dirty="0" smtClean="0"/>
              <a:t>Dependencies – </a:t>
            </a:r>
            <a:r>
              <a:rPr lang="en-US" baseline="0" dirty="0" err="1" smtClean="0"/>
              <a:t>microservice</a:t>
            </a:r>
            <a:r>
              <a:rPr lang="en-US" baseline="0" dirty="0" smtClean="0"/>
              <a:t> bundling means independent pieces can be managed / scale independently</a:t>
            </a:r>
          </a:p>
          <a:p>
            <a:endParaRPr lang="en-US" baseline="0" dirty="0" smtClean="0"/>
          </a:p>
          <a:p>
            <a:r>
              <a:rPr lang="en-US" baseline="0" dirty="0" smtClean="0"/>
              <a:t>Operators – lots of proprietary or home grown solutions.   Real silos, institutional knowledge.</a:t>
            </a:r>
          </a:p>
          <a:p>
            <a:r>
              <a:rPr lang="en-US" baseline="0" dirty="0" smtClean="0"/>
              <a:t>	</a:t>
            </a:r>
          </a:p>
          <a:p>
            <a:r>
              <a:rPr lang="en-US" baseline="0" dirty="0" smtClean="0"/>
              <a:t>Developers – fix bug for this version of JVM, scripts and exact requirements for each environment </a:t>
            </a:r>
            <a:r>
              <a:rPr lang="en-US" baseline="0" dirty="0" smtClean="0">
                <a:sym typeface="Wingdings"/>
              </a:rPr>
              <a:t> </a:t>
            </a:r>
            <a:r>
              <a:rPr lang="en-US" baseline="0" dirty="0" smtClean="0"/>
              <a:t>no immutable infrastructure.</a:t>
            </a:r>
            <a:endParaRPr lang="en-US" dirty="0" smtClean="0"/>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40</a:t>
            </a:fld>
            <a:endParaRPr lang="en-US"/>
          </a:p>
        </p:txBody>
      </p:sp>
    </p:spTree>
    <p:extLst>
      <p:ext uri="{BB962C8B-B14F-4D97-AF65-F5344CB8AC3E}">
        <p14:creationId xmlns:p14="http://schemas.microsoft.com/office/powerpoint/2010/main" val="3601164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March 2017 data</a:t>
            </a:r>
            <a:r>
              <a:rPr lang="en-US" baseline="0" dirty="0" smtClean="0"/>
              <a:t> unavailable from </a:t>
            </a:r>
            <a:r>
              <a:rPr lang="en-US" baseline="0" dirty="0" err="1" smtClean="0"/>
              <a:t>Sonatype</a:t>
            </a:r>
            <a:r>
              <a:rPr lang="en-US" baseline="0" dirty="0" smtClean="0"/>
              <a:t>. </a:t>
            </a:r>
          </a:p>
          <a:p>
            <a:endParaRPr lang="en-US" baseline="0" dirty="0" smtClean="0"/>
          </a:p>
          <a:p>
            <a:r>
              <a:rPr lang="en-US" dirty="0" smtClean="0"/>
              <a:t>For</a:t>
            </a:r>
            <a:r>
              <a:rPr lang="en-US" baseline="0" dirty="0" smtClean="0"/>
              <a:t> reference, Eclipse downloads hold pretty steady at 1M/month in 2017.</a:t>
            </a:r>
          </a:p>
          <a:p>
            <a:endParaRPr lang="en-US" baseline="0" dirty="0" smtClean="0"/>
          </a:p>
          <a:p>
            <a:r>
              <a:rPr lang="en-US" dirty="0" smtClean="0"/>
              <a:t>http://</a:t>
            </a:r>
            <a:r>
              <a:rPr lang="en-US" dirty="0" err="1" smtClean="0"/>
              <a:t>www.eclipse.org</a:t>
            </a:r>
            <a:r>
              <a:rPr lang="en-US" dirty="0" smtClean="0"/>
              <a:t>/membership/</a:t>
            </a:r>
            <a:r>
              <a:rPr lang="en-US" dirty="0" err="1" smtClean="0"/>
              <a:t>slides.pdf</a:t>
            </a:r>
            <a:r>
              <a:rPr lang="en-US" dirty="0" smtClean="0"/>
              <a:t> slide 20 shows eclipse downloads</a:t>
            </a:r>
            <a:r>
              <a:rPr lang="en-US" baseline="0" dirty="0" smtClean="0"/>
              <a:t> but it appears they are reporting page views on the download page, which is subject to bot traffic I would think?</a:t>
            </a:r>
          </a:p>
          <a:p>
            <a:endParaRPr lang="en-US" baseline="0" dirty="0" smtClean="0"/>
          </a:p>
          <a:p>
            <a:endParaRPr lang="en-US" baseline="0" dirty="0" smtClean="0"/>
          </a:p>
          <a:p>
            <a:r>
              <a:rPr lang="en-US" baseline="0" dirty="0" smtClean="0"/>
              <a:t>Here are some observations and info behind the numbers:</a:t>
            </a:r>
          </a:p>
          <a:p>
            <a:r>
              <a:rPr lang="en-US" baseline="0" dirty="0" smtClean="0"/>
              <a:t>Simply put, we are looking for trends and the absolute number is of less value. </a:t>
            </a:r>
          </a:p>
          <a:p>
            <a:pPr marL="169821" indent="-169821">
              <a:buFontTx/>
              <a:buChar char="-"/>
            </a:pPr>
            <a:r>
              <a:rPr lang="en-US" baseline="0" dirty="0" smtClean="0"/>
              <a:t>Download numbers are Maven Central numbers only</a:t>
            </a:r>
          </a:p>
          <a:p>
            <a:pPr marL="169821" indent="-169821" defTabSz="905713">
              <a:spcBef>
                <a:spcPts val="1189"/>
              </a:spcBef>
              <a:buFontTx/>
              <a:buChar char="-"/>
              <a:defRPr/>
            </a:pPr>
            <a:r>
              <a:rPr lang="en-US" baseline="0" dirty="0" err="1" smtClean="0"/>
              <a:t>JCenter</a:t>
            </a:r>
            <a:r>
              <a:rPr lang="en-US" baseline="0" dirty="0" smtClean="0"/>
              <a:t> stats are not included. </a:t>
            </a:r>
            <a:r>
              <a:rPr lang="en-US" baseline="0" dirty="0" err="1" smtClean="0"/>
              <a:t>Gradle</a:t>
            </a:r>
            <a:r>
              <a:rPr lang="en-US" baseline="0" dirty="0" smtClean="0"/>
              <a:t> users commonly use the </a:t>
            </a:r>
            <a:r>
              <a:rPr lang="en-US" baseline="0" dirty="0" err="1" smtClean="0"/>
              <a:t>JCenter</a:t>
            </a:r>
            <a:r>
              <a:rPr lang="en-US" baseline="0" dirty="0" smtClean="0"/>
              <a:t> repository (not Maven Central) and we do not combine those downloads with Maven Central (this is by design as there are a few challenges with those stats). </a:t>
            </a:r>
          </a:p>
          <a:p>
            <a:pPr marL="169821" indent="-169821">
              <a:buFontTx/>
              <a:buChar char="-"/>
            </a:pPr>
            <a:r>
              <a:rPr lang="en-US" baseline="0" dirty="0" smtClean="0"/>
              <a:t>Spring builds are generally excluded from the published stats as the Spring team builds against a local Spring repo </a:t>
            </a:r>
          </a:p>
          <a:p>
            <a:endParaRPr lang="en-US" baseline="0" dirty="0" smtClean="0"/>
          </a:p>
          <a:p>
            <a:r>
              <a:rPr lang="en-US" baseline="0" dirty="0" smtClean="0"/>
              <a:t>Most enterprises that are using CI are also resolving artifacts locally using </a:t>
            </a:r>
            <a:r>
              <a:rPr lang="en-US" baseline="0" dirty="0" err="1" smtClean="0"/>
              <a:t>Artifactory</a:t>
            </a:r>
            <a:r>
              <a:rPr lang="en-US" baseline="0" dirty="0" smtClean="0"/>
              <a:t>, etc. In fact, it's a fairly common enterprise practice, that developers can only download artifacts staged in their "local" repository and developers are prohibited from directly downloading from Maven Central. </a:t>
            </a:r>
          </a:p>
          <a:p>
            <a:r>
              <a:rPr lang="en-US" baseline="0" dirty="0" smtClean="0"/>
              <a:t>So in some cases, we penalize ourselves by excluding large sources of downloads (</a:t>
            </a:r>
            <a:r>
              <a:rPr lang="en-US" baseline="0" dirty="0" err="1" smtClean="0"/>
              <a:t>repo.spring.io</a:t>
            </a:r>
            <a:r>
              <a:rPr lang="en-US" baseline="0" dirty="0" smtClean="0"/>
              <a:t> and </a:t>
            </a:r>
            <a:r>
              <a:rPr lang="en-US" baseline="0" dirty="0" err="1" smtClean="0"/>
              <a:t>JCenter</a:t>
            </a:r>
            <a:r>
              <a:rPr lang="en-US" baseline="0" dirty="0" smtClean="0"/>
              <a:t>) and don't try to estimate the implications of "local" enterprise maven repositories. On the flip side, I'm sure we benefit from automated builds but I think this number is not quite as large as I once thought. </a:t>
            </a:r>
          </a:p>
          <a:p>
            <a:endParaRPr lang="en-US" baseline="0" dirty="0" smtClean="0"/>
          </a:p>
          <a:p>
            <a:endParaRPr lang="en-US" dirty="0"/>
          </a:p>
        </p:txBody>
      </p:sp>
      <p:sp>
        <p:nvSpPr>
          <p:cNvPr id="4" name="Slide Number Placeholder 3"/>
          <p:cNvSpPr>
            <a:spLocks noGrp="1"/>
          </p:cNvSpPr>
          <p:nvPr>
            <p:ph type="sldNum" sz="quarter" idx="10"/>
          </p:nvPr>
        </p:nvSpPr>
        <p:spPr>
          <a:xfrm>
            <a:off x="3841925" y="8613435"/>
            <a:ext cx="2939143" cy="453421"/>
          </a:xfrm>
          <a:prstGeom prst="rect">
            <a:avLst/>
          </a:prstGeom>
        </p:spPr>
        <p:txBody>
          <a:bodyPr/>
          <a:lstStyle/>
          <a:p>
            <a:fld id="{9AF25A19-2501-5940-8DE6-BC6206CC8FA9}" type="slidenum">
              <a:rPr lang="en-US" smtClean="0">
                <a:solidFill>
                  <a:prstClr val="black"/>
                </a:solidFill>
                <a:latin typeface="Calibri"/>
              </a:rPr>
              <a:pPr/>
              <a:t>41</a:t>
            </a:fld>
            <a:endParaRPr lang="en-US">
              <a:solidFill>
                <a:prstClr val="black"/>
              </a:solidFill>
              <a:latin typeface="Calibri"/>
            </a:endParaRPr>
          </a:p>
        </p:txBody>
      </p:sp>
    </p:spTree>
    <p:extLst>
      <p:ext uri="{BB962C8B-B14F-4D97-AF65-F5344CB8AC3E}">
        <p14:creationId xmlns:p14="http://schemas.microsoft.com/office/powerpoint/2010/main" val="2948450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conclusion,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Cloud native is here -  Its not </a:t>
            </a:r>
            <a:r>
              <a:rPr lang="en-US" sz="1200" kern="1200" baseline="0" dirty="0" err="1" smtClean="0">
                <a:solidFill>
                  <a:schemeClr val="tx1"/>
                </a:solidFill>
                <a:effectLst/>
                <a:latin typeface="+mn-lt"/>
                <a:ea typeface="+mn-ea"/>
                <a:cs typeface="+mn-cs"/>
              </a:rPr>
              <a:t>iphone</a:t>
            </a:r>
            <a:r>
              <a:rPr lang="en-US" sz="1200" kern="1200" baseline="0" dirty="0" smtClean="0">
                <a:solidFill>
                  <a:schemeClr val="tx1"/>
                </a:solidFill>
                <a:effectLst/>
                <a:latin typeface="+mn-lt"/>
                <a:ea typeface="+mn-ea"/>
                <a:cs typeface="+mn-cs"/>
              </a:rPr>
              <a:t> version 1,  its not  hipster software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latin typeface="+mn-lt"/>
                <a:ea typeface="+mn-ea"/>
                <a:cs typeface="+mn-cs"/>
              </a:rPr>
              <a:t>We see massive adoption with large enterprise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Trends</a:t>
            </a:r>
            <a:r>
              <a:rPr lang="en-US" sz="1200" kern="1200" baseline="0" dirty="0" smtClean="0">
                <a:solidFill>
                  <a:schemeClr val="tx1"/>
                </a:solidFill>
                <a:latin typeface="+mn-lt"/>
                <a:ea typeface="+mn-ea"/>
                <a:cs typeface="+mn-cs"/>
              </a:rPr>
              <a:t> show –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DevOps</a:t>
            </a:r>
          </a:p>
          <a:p>
            <a:r>
              <a:rPr lang="en-US" sz="1200" kern="1200" baseline="0" dirty="0" err="1" smtClean="0">
                <a:solidFill>
                  <a:schemeClr val="tx1"/>
                </a:solidFill>
                <a:latin typeface="+mn-lt"/>
                <a:ea typeface="+mn-ea"/>
                <a:cs typeface="+mn-cs"/>
              </a:rPr>
              <a:t>SpringBoot</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Software</a:t>
            </a:r>
          </a:p>
          <a:p>
            <a:r>
              <a:rPr lang="en-US" sz="1200" kern="1200" baseline="0" dirty="0" smtClean="0">
                <a:solidFill>
                  <a:schemeClr val="tx1"/>
                </a:solidFill>
                <a:latin typeface="+mn-lt"/>
                <a:ea typeface="+mn-ea"/>
                <a:cs typeface="+mn-cs"/>
              </a:rPr>
              <a:t>Talent shortage </a:t>
            </a:r>
            <a:endParaRPr lang="en-US" sz="1200" kern="1200" dirty="0" smtClean="0">
              <a:solidFill>
                <a:schemeClr val="tx1"/>
              </a:solidFill>
              <a:latin typeface="+mn-lt"/>
              <a:ea typeface="+mn-ea"/>
              <a:cs typeface="+mn-cs"/>
            </a:endParaRPr>
          </a:p>
        </p:txBody>
      </p:sp>
    </p:spTree>
    <p:extLst>
      <p:ext uri="{BB962C8B-B14F-4D97-AF65-F5344CB8AC3E}">
        <p14:creationId xmlns:p14="http://schemas.microsoft.com/office/powerpoint/2010/main" val="2163456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7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Now, you might have seen some version of the story where</a:t>
            </a:r>
            <a:r>
              <a:rPr lang="en-US" sz="1200" kern="1200" baseline="0" dirty="0" smtClean="0">
                <a:solidFill>
                  <a:schemeClr val="tx1"/>
                </a:solidFill>
                <a:latin typeface="+mn-lt"/>
                <a:ea typeface="+mn-ea"/>
                <a:cs typeface="+mn-cs"/>
              </a:rPr>
              <a:t> several </a:t>
            </a:r>
            <a:r>
              <a:rPr lang="en-US" sz="1200" kern="1200" dirty="0" smtClean="0">
                <a:solidFill>
                  <a:schemeClr val="tx1"/>
                </a:solidFill>
                <a:effectLst/>
                <a:latin typeface="+mn-lt"/>
                <a:ea typeface="+mn-ea"/>
                <a:cs typeface="+mn-cs"/>
              </a:rPr>
              <a:t>Silicon Valley companies are disrupting traditional industries and creating tremendous value.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Uber</a:t>
            </a:r>
            <a:r>
              <a:rPr lang="en-US" sz="1200" kern="1200" dirty="0" smtClean="0">
                <a:solidFill>
                  <a:schemeClr val="tx1"/>
                </a:solidFill>
                <a:effectLst/>
                <a:latin typeface="+mn-lt"/>
                <a:ea typeface="+mn-ea"/>
                <a:cs typeface="+mn-cs"/>
              </a:rPr>
              <a:t> has no cars, </a:t>
            </a:r>
            <a:r>
              <a:rPr lang="en-US" sz="1200" kern="1200" dirty="0" err="1" smtClean="0">
                <a:solidFill>
                  <a:schemeClr val="tx1"/>
                </a:solidFill>
                <a:effectLst/>
                <a:latin typeface="+mn-lt"/>
                <a:ea typeface="+mn-ea"/>
                <a:cs typeface="+mn-cs"/>
              </a:rPr>
              <a:t>AirBnB</a:t>
            </a:r>
            <a:r>
              <a:rPr lang="en-US" sz="1200" kern="1200" dirty="0" smtClean="0">
                <a:solidFill>
                  <a:schemeClr val="tx1"/>
                </a:solidFill>
                <a:effectLst/>
                <a:latin typeface="+mn-lt"/>
                <a:ea typeface="+mn-ea"/>
                <a:cs typeface="+mn-cs"/>
              </a:rPr>
              <a:t> owns no real estate,  Facebook doesn’t generate content and Amazon has no retail stores. This</a:t>
            </a:r>
            <a:r>
              <a:rPr lang="en-US" sz="1200" kern="1200" baseline="0" dirty="0" smtClean="0">
                <a:solidFill>
                  <a:schemeClr val="tx1"/>
                </a:solidFill>
                <a:effectLst/>
                <a:latin typeface="+mn-lt"/>
                <a:ea typeface="+mn-ea"/>
                <a:cs typeface="+mn-cs"/>
              </a:rPr>
              <a:t> is all based on software. And that’s really a great story.</a:t>
            </a:r>
          </a:p>
        </p:txBody>
      </p:sp>
      <p:sp>
        <p:nvSpPr>
          <p:cNvPr id="4" name="Slide Number Placeholder 3"/>
          <p:cNvSpPr>
            <a:spLocks noGrp="1"/>
          </p:cNvSpPr>
          <p:nvPr>
            <p:ph type="sldNum" sz="quarter" idx="10"/>
          </p:nvPr>
        </p:nvSpPr>
        <p:spPr/>
        <p:txBody>
          <a:bodyPr/>
          <a:lstStyle/>
          <a:p>
            <a:fld id="{9BEDBE90-FDBE-A44D-9062-5A5D1585D5B8}" type="slidenum">
              <a:rPr lang="en-US" smtClean="0"/>
              <a:t>4</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a:solidFill>
                  <a:schemeClr val="dk1"/>
                </a:solidFill>
                <a:latin typeface="Verdana"/>
                <a:ea typeface="Verdana"/>
                <a:cs typeface="Verdana"/>
                <a:sym typeface="Verdana"/>
              </a:rPr>
              <a:t>PCF is the 1st and only cloud native vendor at the moment</a:t>
            </a:r>
          </a:p>
          <a:p>
            <a:pPr>
              <a:spcBef>
                <a:spcPts val="1189"/>
              </a:spcBef>
              <a:buClr>
                <a:schemeClr val="dk1"/>
              </a:buClr>
            </a:pPr>
            <a:endParaRPr sz="1100">
              <a:solidFill>
                <a:schemeClr val="dk1"/>
              </a:solidFill>
              <a:latin typeface="Verdana"/>
              <a:ea typeface="Verdana"/>
              <a:cs typeface="Verdana"/>
              <a:sym typeface="Verdana"/>
            </a:endParaRPr>
          </a:p>
          <a:p>
            <a:pPr>
              <a:spcBef>
                <a:spcPts val="1189"/>
              </a:spcBef>
              <a:buClr>
                <a:schemeClr val="dk1"/>
              </a:buClr>
              <a:buSzPct val="25000"/>
            </a:pPr>
            <a:r>
              <a:rPr lang="en-US" sz="1100">
                <a:solidFill>
                  <a:schemeClr val="dk1"/>
                </a:solidFill>
                <a:latin typeface="Verdana"/>
                <a:ea typeface="Verdana"/>
                <a:cs typeface="Verdana"/>
                <a:sym typeface="Verdana"/>
              </a:rPr>
              <a:t>Source: WSJ http://blogs.wsj.com/cio/2015/10/05/innovate-or-die-the-rise-of-microservices/</a:t>
            </a:r>
          </a:p>
          <a:p>
            <a:pPr marL="169821" indent="-169821">
              <a:spcBef>
                <a:spcPts val="1189"/>
              </a:spcBef>
              <a:buClr>
                <a:schemeClr val="dk1"/>
              </a:buClr>
              <a:buSzPct val="100000"/>
              <a:buFont typeface="Arial"/>
              <a:buChar char="-"/>
            </a:pPr>
            <a:r>
              <a:rPr lang="en-US" sz="1100">
                <a:solidFill>
                  <a:schemeClr val="dk1"/>
                </a:solidFill>
                <a:latin typeface="Verdana"/>
                <a:ea typeface="Verdana"/>
                <a:cs typeface="Verdana"/>
                <a:sym typeface="Verdana"/>
              </a:rPr>
              <a:t>Antonio Melo, Humana, CF Summit 2015</a:t>
            </a:r>
          </a:p>
          <a:p>
            <a:pPr marL="169821" indent="-100635">
              <a:spcBef>
                <a:spcPts val="1189"/>
              </a:spcBef>
              <a:buClr>
                <a:schemeClr val="dk1"/>
              </a:buClr>
            </a:pPr>
            <a:endParaRPr sz="1100">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How does one become cloud native and what does it mean ?</a:t>
            </a:r>
            <a:r>
              <a:rPr lang="en-US" sz="1200" kern="1200" baseline="0" dirty="0" smtClean="0">
                <a:solidFill>
                  <a:schemeClr val="tx1"/>
                </a:solidFill>
                <a:effectLst/>
                <a:latin typeface="+mn-lt"/>
                <a:ea typeface="+mn-ea"/>
                <a:cs typeface="+mn-cs"/>
              </a:rPr>
              <a:t>  - lets dig deeper</a:t>
            </a:r>
            <a:endParaRPr lang="en-US" sz="120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2163456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And here’s the reality.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You</a:t>
            </a:r>
            <a:r>
              <a:rPr lang="en-US" sz="1200" baseline="0" dirty="0" smtClean="0"/>
              <a:t> have a precious resource that’s spending TOO much of their time, not doing what you hired them to do. And for good reason.</a:t>
            </a:r>
            <a:endParaRPr lang="en-US" sz="120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9</a:t>
            </a:fld>
            <a:endParaRPr lang="en-US"/>
          </a:p>
        </p:txBody>
      </p:sp>
    </p:spTree>
    <p:extLst>
      <p:ext uri="{BB962C8B-B14F-4D97-AF65-F5344CB8AC3E}">
        <p14:creationId xmlns:p14="http://schemas.microsoft.com/office/powerpoint/2010/main" val="1630220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 name="Shape 3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1" name="Shape 3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524016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545604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202018336"/>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445798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88"/>
        <p:cNvGrpSpPr/>
        <p:nvPr/>
      </p:nvGrpSpPr>
      <p:grpSpPr>
        <a:xfrm>
          <a:off x="0" y="0"/>
          <a:ext cx="0" cy="0"/>
          <a:chOff x="0" y="0"/>
          <a:chExt cx="0" cy="0"/>
        </a:xfrm>
      </p:grpSpPr>
      <p:sp>
        <p:nvSpPr>
          <p:cNvPr id="89" name="Shape 89"/>
          <p:cNvSpPr/>
          <p:nvPr/>
        </p:nvSpPr>
        <p:spPr>
          <a:xfrm>
            <a:off x="-89646" y="-27989"/>
            <a:ext cx="9258900" cy="5220300"/>
          </a:xfrm>
          <a:prstGeom prst="rect">
            <a:avLst/>
          </a:prstGeom>
          <a:solidFill>
            <a:srgbClr val="1B2831"/>
          </a:solidFill>
          <a:ln w="25400" cap="flat" cmpd="sng">
            <a:solidFill>
              <a:srgbClr val="0D645B"/>
            </a:solidFill>
            <a:prstDash val="solid"/>
            <a:round/>
            <a:headEnd type="none" w="med" len="med"/>
            <a:tailEnd type="none" w="med" len="med"/>
          </a:ln>
        </p:spPr>
        <p:txBody>
          <a:bodyPr wrap="square" lIns="91425" tIns="45700" rIns="91425" bIns="45700" anchor="ctr" anchorCtr="0">
            <a:noAutofit/>
          </a:bodyPr>
          <a:lstStyle/>
          <a:p>
            <a:pPr algn="ct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pic>
        <p:nvPicPr>
          <p:cNvPr id="90" name="Shape 90" descr="PivLogo_White.png"/>
          <p:cNvPicPr preferRelativeResize="0"/>
          <p:nvPr/>
        </p:nvPicPr>
        <p:blipFill rotWithShape="1">
          <a:blip r:embed="rId2">
            <a:alphaModFix/>
          </a:blip>
          <a:srcRect/>
          <a:stretch/>
        </p:blipFill>
        <p:spPr>
          <a:xfrm>
            <a:off x="7401984" y="366152"/>
            <a:ext cx="1364100" cy="309300"/>
          </a:xfrm>
          <a:prstGeom prst="rect">
            <a:avLst/>
          </a:prstGeom>
          <a:noFill/>
          <a:ln>
            <a:noFill/>
          </a:ln>
        </p:spPr>
      </p:pic>
      <p:sp>
        <p:nvSpPr>
          <p:cNvPr id="91" name="Shape 91"/>
          <p:cNvSpPr txBox="1">
            <a:spLocks noGrp="1"/>
          </p:cNvSpPr>
          <p:nvPr>
            <p:ph type="ctrTitle"/>
          </p:nvPr>
        </p:nvSpPr>
        <p:spPr>
          <a:xfrm>
            <a:off x="1134020" y="2005052"/>
            <a:ext cx="6530699" cy="1147800"/>
          </a:xfrm>
          <a:prstGeom prst="rect">
            <a:avLst/>
          </a:prstGeom>
          <a:noFill/>
          <a:ln>
            <a:noFill/>
          </a:ln>
        </p:spPr>
        <p:txBody>
          <a:bodyPr wrap="square"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92" name="Shape 92"/>
          <p:cNvSpPr txBox="1">
            <a:spLocks noGrp="1"/>
          </p:cNvSpPr>
          <p:nvPr>
            <p:ph type="subTitle" idx="1"/>
          </p:nvPr>
        </p:nvSpPr>
        <p:spPr>
          <a:xfrm>
            <a:off x="1134020" y="1586262"/>
            <a:ext cx="6110999" cy="314999"/>
          </a:xfrm>
          <a:prstGeom prst="rect">
            <a:avLst/>
          </a:prstGeom>
          <a:noFill/>
          <a:ln>
            <a:noFill/>
          </a:ln>
        </p:spPr>
        <p:txBody>
          <a:bodyPr wrap="square" lIns="91425" tIns="91425" rIns="91425" bIns="91425" anchor="t" anchorCtr="0"/>
          <a:lstStyle>
            <a:lvl1pPr marL="0" marR="0" lvl="0" indent="0" algn="l" rtl="0">
              <a:lnSpc>
                <a:spcPct val="100000"/>
              </a:lnSpc>
              <a:spcBef>
                <a:spcPts val="320"/>
              </a:spcBef>
              <a:spcAft>
                <a:spcPts val="0"/>
              </a:spcAft>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lnSpc>
                <a:spcPct val="100000"/>
              </a:lnSpc>
              <a:spcBef>
                <a:spcPts val="480"/>
              </a:spcBef>
              <a:spcAft>
                <a:spcPts val="0"/>
              </a:spcAft>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lnSpc>
                <a:spcPct val="100000"/>
              </a:lnSpc>
              <a:spcBef>
                <a:spcPts val="360"/>
              </a:spcBef>
              <a:spcAft>
                <a:spcPts val="0"/>
              </a:spcAft>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lnSpc>
                <a:spcPct val="100000"/>
              </a:lnSpc>
              <a:spcBef>
                <a:spcPts val="360"/>
              </a:spcBef>
              <a:spcAft>
                <a:spcPts val="0"/>
              </a:spcAft>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93" name="Shape 93"/>
          <p:cNvSpPr txBox="1">
            <a:spLocks noGrp="1"/>
          </p:cNvSpPr>
          <p:nvPr>
            <p:ph type="body" idx="2"/>
          </p:nvPr>
        </p:nvSpPr>
        <p:spPr>
          <a:xfrm>
            <a:off x="1134020" y="3315823"/>
            <a:ext cx="7881600" cy="345000"/>
          </a:xfrm>
          <a:prstGeom prst="rect">
            <a:avLst/>
          </a:prstGeom>
          <a:noFill/>
          <a:ln>
            <a:noFill/>
          </a:ln>
        </p:spPr>
        <p:txBody>
          <a:bodyPr wrap="square" lIns="91425" tIns="91425" rIns="91425" bIns="91425" anchor="t" anchorCtr="0"/>
          <a:lstStyle>
            <a:lvl1pPr marL="0" marR="0" lvl="0" indent="0" algn="l" rtl="0">
              <a:lnSpc>
                <a:spcPct val="100000"/>
              </a:lnSpc>
              <a:spcBef>
                <a:spcPts val="280"/>
              </a:spcBef>
              <a:spcAft>
                <a:spcPts val="0"/>
              </a:spcAft>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9498936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Only">
    <p:spTree>
      <p:nvGrpSpPr>
        <p:cNvPr id="1" name="Shape 94"/>
        <p:cNvGrpSpPr/>
        <p:nvPr/>
      </p:nvGrpSpPr>
      <p:grpSpPr>
        <a:xfrm>
          <a:off x="0" y="0"/>
          <a:ext cx="0" cy="0"/>
          <a:chOff x="0" y="0"/>
          <a:chExt cx="0" cy="0"/>
        </a:xfrm>
      </p:grpSpPr>
      <p:sp>
        <p:nvSpPr>
          <p:cNvPr id="95" name="Shape 95"/>
          <p:cNvSpPr/>
          <p:nvPr/>
        </p:nvSpPr>
        <p:spPr>
          <a:xfrm>
            <a:off x="0" y="0"/>
            <a:ext cx="9144000" cy="5143500"/>
          </a:xfrm>
          <a:prstGeom prst="rect">
            <a:avLst/>
          </a:prstGeom>
          <a:solidFill>
            <a:schemeClr val="dk2"/>
          </a:solidFill>
          <a:ln>
            <a:noFill/>
          </a:ln>
          <a:effectLst>
            <a:outerShdw blurRad="39999" dist="20000" dir="5400000" rotWithShape="0">
              <a:srgbClr val="000000">
                <a:alpha val="37250"/>
              </a:srgbClr>
            </a:outerShdw>
          </a:effectLst>
        </p:spPr>
        <p:txBody>
          <a:bodyPr wrap="square" lIns="91425" tIns="45700" rIns="91425" bIns="45700" anchor="ctr" anchorCtr="0">
            <a:noAutofit/>
          </a:bodyPr>
          <a:lstStyle/>
          <a:p>
            <a:pPr algn="ct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sp>
        <p:nvSpPr>
          <p:cNvPr id="96" name="Shape 96"/>
          <p:cNvSpPr txBox="1">
            <a:spLocks noGrp="1"/>
          </p:cNvSpPr>
          <p:nvPr>
            <p:ph type="title"/>
          </p:nvPr>
        </p:nvSpPr>
        <p:spPr>
          <a:xfrm>
            <a:off x="0" y="373780"/>
            <a:ext cx="9144000" cy="3006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accent1"/>
              </a:buClr>
              <a:buFont typeface="Source Sans Pro"/>
              <a:buNone/>
              <a:defRPr sz="1800" b="1" i="0" u="none" strike="noStrike" cap="none">
                <a:solidFill>
                  <a:schemeClr val="accen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97" name="Shape 97"/>
          <p:cNvSpPr txBox="1">
            <a:spLocks noGrp="1"/>
          </p:cNvSpPr>
          <p:nvPr>
            <p:ph type="body" idx="1"/>
          </p:nvPr>
        </p:nvSpPr>
        <p:spPr>
          <a:xfrm>
            <a:off x="1042145" y="1770527"/>
            <a:ext cx="7059600" cy="1377600"/>
          </a:xfrm>
          <a:prstGeom prst="rect">
            <a:avLst/>
          </a:prstGeom>
          <a:noFill/>
          <a:ln>
            <a:noFill/>
          </a:ln>
        </p:spPr>
        <p:txBody>
          <a:bodyPr wrap="square" lIns="91425" tIns="91425" rIns="91425" bIns="91425" anchor="t" anchorCtr="0"/>
          <a:lstStyle>
            <a:lvl1pPr marL="0" marR="0" lvl="0" indent="0" algn="ctr" rtl="0">
              <a:lnSpc>
                <a:spcPct val="100000"/>
              </a:lnSpc>
              <a:spcBef>
                <a:spcPts val="560"/>
              </a:spcBef>
              <a:spcAft>
                <a:spcPts val="0"/>
              </a:spcAft>
              <a:buClr>
                <a:srgbClr val="FFFFFF"/>
              </a:buClr>
              <a:buFont typeface="Arial"/>
              <a:buNone/>
              <a:defRPr sz="2800" b="0" i="0" u="none" strike="noStrike" cap="none">
                <a:solidFill>
                  <a:srgbClr val="FFFFFF"/>
                </a:solidFill>
                <a:latin typeface="Source Sans Pro"/>
                <a:ea typeface="Source Sans Pro"/>
                <a:cs typeface="Source Sans Pro"/>
                <a:sym typeface="Source Sans Pro"/>
              </a:defRPr>
            </a:lvl1pPr>
            <a:lvl2pPr marL="457200" marR="0" lvl="1" indent="0" algn="ctr" rtl="0">
              <a:lnSpc>
                <a:spcPct val="100000"/>
              </a:lnSpc>
              <a:spcBef>
                <a:spcPts val="480"/>
              </a:spcBef>
              <a:spcAft>
                <a:spcPts val="0"/>
              </a:spcAft>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ctr"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ctr"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ctr"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pic>
        <p:nvPicPr>
          <p:cNvPr id="98" name="Shape 98" descr="Pattern1.png"/>
          <p:cNvPicPr preferRelativeResize="0"/>
          <p:nvPr/>
        </p:nvPicPr>
        <p:blipFill rotWithShape="1">
          <a:blip r:embed="rId2">
            <a:alphaModFix/>
          </a:blip>
          <a:srcRect/>
          <a:stretch/>
        </p:blipFill>
        <p:spPr>
          <a:xfrm>
            <a:off x="0" y="0"/>
            <a:ext cx="9144000" cy="5143500"/>
          </a:xfrm>
          <a:prstGeom prst="rect">
            <a:avLst/>
          </a:prstGeom>
          <a:noFill/>
          <a:ln>
            <a:noFill/>
          </a:ln>
        </p:spPr>
      </p:pic>
    </p:spTree>
    <p:extLst>
      <p:ext uri="{BB962C8B-B14F-4D97-AF65-F5344CB8AC3E}">
        <p14:creationId xmlns:p14="http://schemas.microsoft.com/office/powerpoint/2010/main" val="16972470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99"/>
        <p:cNvGrpSpPr/>
        <p:nvPr/>
      </p:nvGrpSpPr>
      <p:grpSpPr>
        <a:xfrm>
          <a:off x="0" y="0"/>
          <a:ext cx="0" cy="0"/>
          <a:chOff x="0" y="0"/>
          <a:chExt cx="0" cy="0"/>
        </a:xfrm>
      </p:grpSpPr>
      <p:sp>
        <p:nvSpPr>
          <p:cNvPr id="100" name="Shape 100"/>
          <p:cNvSpPr/>
          <p:nvPr/>
        </p:nvSpPr>
        <p:spPr>
          <a:xfrm>
            <a:off x="-89646" y="-27989"/>
            <a:ext cx="9258900" cy="5220300"/>
          </a:xfrm>
          <a:prstGeom prst="rect">
            <a:avLst/>
          </a:prstGeom>
          <a:solidFill>
            <a:schemeClr val="accent1"/>
          </a:solidFill>
          <a:ln w="25400" cap="flat" cmpd="sng">
            <a:solidFill>
              <a:srgbClr val="0D645B"/>
            </a:solidFill>
            <a:prstDash val="solid"/>
            <a:round/>
            <a:headEnd type="none" w="med" len="med"/>
            <a:tailEnd type="none" w="med" len="med"/>
          </a:ln>
        </p:spPr>
        <p:txBody>
          <a:bodyPr wrap="square" lIns="91425" tIns="45700" rIns="91425" bIns="45700" anchor="ctr" anchorCtr="0">
            <a:noAutofit/>
          </a:bodyPr>
          <a:lstStyle/>
          <a:p>
            <a:pPr algn="ct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pic>
        <p:nvPicPr>
          <p:cNvPr id="101" name="Shape 101" descr="PivLogo_White.png"/>
          <p:cNvPicPr preferRelativeResize="0"/>
          <p:nvPr/>
        </p:nvPicPr>
        <p:blipFill rotWithShape="1">
          <a:blip r:embed="rId2">
            <a:alphaModFix/>
          </a:blip>
          <a:srcRect/>
          <a:stretch/>
        </p:blipFill>
        <p:spPr>
          <a:xfrm>
            <a:off x="7401984" y="366152"/>
            <a:ext cx="1364100" cy="309300"/>
          </a:xfrm>
          <a:prstGeom prst="rect">
            <a:avLst/>
          </a:prstGeom>
          <a:noFill/>
          <a:ln>
            <a:noFill/>
          </a:ln>
        </p:spPr>
      </p:pic>
      <p:sp>
        <p:nvSpPr>
          <p:cNvPr id="102" name="Shape 102"/>
          <p:cNvSpPr txBox="1">
            <a:spLocks noGrp="1"/>
          </p:cNvSpPr>
          <p:nvPr>
            <p:ph type="ctrTitle"/>
          </p:nvPr>
        </p:nvSpPr>
        <p:spPr>
          <a:xfrm>
            <a:off x="1134020" y="2005052"/>
            <a:ext cx="6530699" cy="1147800"/>
          </a:xfrm>
          <a:prstGeom prst="rect">
            <a:avLst/>
          </a:prstGeom>
          <a:noFill/>
          <a:ln>
            <a:noFill/>
          </a:ln>
        </p:spPr>
        <p:txBody>
          <a:bodyPr wrap="square"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03" name="Shape 103"/>
          <p:cNvSpPr txBox="1">
            <a:spLocks noGrp="1"/>
          </p:cNvSpPr>
          <p:nvPr>
            <p:ph type="subTitle" idx="1"/>
          </p:nvPr>
        </p:nvSpPr>
        <p:spPr>
          <a:xfrm>
            <a:off x="1134020" y="1586262"/>
            <a:ext cx="6110999" cy="314999"/>
          </a:xfrm>
          <a:prstGeom prst="rect">
            <a:avLst/>
          </a:prstGeom>
          <a:noFill/>
          <a:ln>
            <a:noFill/>
          </a:ln>
        </p:spPr>
        <p:txBody>
          <a:bodyPr wrap="square" lIns="91425" tIns="91425" rIns="91425" bIns="91425" anchor="t" anchorCtr="0"/>
          <a:lstStyle>
            <a:lvl1pPr marL="0" marR="0" lvl="0" indent="0" algn="l" rtl="0">
              <a:lnSpc>
                <a:spcPct val="100000"/>
              </a:lnSpc>
              <a:spcBef>
                <a:spcPts val="320"/>
              </a:spcBef>
              <a:spcAft>
                <a:spcPts val="0"/>
              </a:spcAft>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lnSpc>
                <a:spcPct val="100000"/>
              </a:lnSpc>
              <a:spcBef>
                <a:spcPts val="480"/>
              </a:spcBef>
              <a:spcAft>
                <a:spcPts val="0"/>
              </a:spcAft>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lnSpc>
                <a:spcPct val="100000"/>
              </a:lnSpc>
              <a:spcBef>
                <a:spcPts val="360"/>
              </a:spcBef>
              <a:spcAft>
                <a:spcPts val="0"/>
              </a:spcAft>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lnSpc>
                <a:spcPct val="100000"/>
              </a:lnSpc>
              <a:spcBef>
                <a:spcPts val="360"/>
              </a:spcBef>
              <a:spcAft>
                <a:spcPts val="0"/>
              </a:spcAft>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104" name="Shape 104"/>
          <p:cNvSpPr txBox="1">
            <a:spLocks noGrp="1"/>
          </p:cNvSpPr>
          <p:nvPr>
            <p:ph type="body" idx="2"/>
          </p:nvPr>
        </p:nvSpPr>
        <p:spPr>
          <a:xfrm>
            <a:off x="1134020" y="3315823"/>
            <a:ext cx="7881600" cy="345000"/>
          </a:xfrm>
          <a:prstGeom prst="rect">
            <a:avLst/>
          </a:prstGeom>
          <a:noFill/>
          <a:ln>
            <a:noFill/>
          </a:ln>
        </p:spPr>
        <p:txBody>
          <a:bodyPr wrap="square" lIns="91425" tIns="91425" rIns="91425" bIns="91425" anchor="t" anchorCtr="0"/>
          <a:lstStyle>
            <a:lvl1pPr marL="0" marR="0" lvl="0" indent="0" algn="l" rtl="0">
              <a:lnSpc>
                <a:spcPct val="100000"/>
              </a:lnSpc>
              <a:spcBef>
                <a:spcPts val="280"/>
              </a:spcBef>
              <a:spcAft>
                <a:spcPts val="0"/>
              </a:spcAft>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8702373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105"/>
        <p:cNvGrpSpPr/>
        <p:nvPr/>
      </p:nvGrpSpPr>
      <p:grpSpPr>
        <a:xfrm>
          <a:off x="0" y="0"/>
          <a:ext cx="0" cy="0"/>
          <a:chOff x="0" y="0"/>
          <a:chExt cx="0" cy="0"/>
        </a:xfrm>
      </p:grpSpPr>
      <p:sp>
        <p:nvSpPr>
          <p:cNvPr id="106" name="Shape 106"/>
          <p:cNvSpPr/>
          <p:nvPr/>
        </p:nvSpPr>
        <p:spPr>
          <a:xfrm>
            <a:off x="0" y="0"/>
            <a:ext cx="10167600" cy="5143500"/>
          </a:xfrm>
          <a:prstGeom prst="rect">
            <a:avLst/>
          </a:prstGeom>
          <a:solidFill>
            <a:schemeClr val="dk2"/>
          </a:solidFill>
          <a:ln w="25400" cap="flat" cmpd="sng">
            <a:solidFill>
              <a:srgbClr val="1B1B1B"/>
            </a:solidFill>
            <a:prstDash val="solid"/>
            <a:round/>
            <a:headEnd type="none" w="med" len="med"/>
            <a:tailEnd type="none" w="med" len="med"/>
          </a:ln>
        </p:spPr>
        <p:txBody>
          <a:bodyPr wrap="square" lIns="91425" tIns="45700" rIns="91425" bIns="45700" anchor="ctr" anchorCtr="0">
            <a:noAutofit/>
          </a:bodyPr>
          <a:lstStyle/>
          <a:p>
            <a:pPr algn="ct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sp>
        <p:nvSpPr>
          <p:cNvPr id="107" name="Shape 107"/>
          <p:cNvSpPr txBox="1">
            <a:spLocks noGrp="1"/>
          </p:cNvSpPr>
          <p:nvPr>
            <p:ph type="title"/>
          </p:nvPr>
        </p:nvSpPr>
        <p:spPr>
          <a:xfrm>
            <a:off x="1195325" y="1916326"/>
            <a:ext cx="6947700" cy="5322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3600" b="1" i="0" u="none" strike="noStrike" cap="none">
                <a:solidFill>
                  <a:schemeClr val="accen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pic>
        <p:nvPicPr>
          <p:cNvPr id="108" name="Shape 108" descr="PivLogo_White.png"/>
          <p:cNvPicPr preferRelativeResize="0"/>
          <p:nvPr/>
        </p:nvPicPr>
        <p:blipFill rotWithShape="1">
          <a:blip r:embed="rId2">
            <a:alphaModFix/>
          </a:blip>
          <a:srcRect/>
          <a:stretch/>
        </p:blipFill>
        <p:spPr>
          <a:xfrm>
            <a:off x="7401984" y="366152"/>
            <a:ext cx="1364100" cy="309300"/>
          </a:xfrm>
          <a:prstGeom prst="rect">
            <a:avLst/>
          </a:prstGeom>
          <a:noFill/>
          <a:ln>
            <a:noFill/>
          </a:ln>
        </p:spPr>
      </p:pic>
      <p:sp>
        <p:nvSpPr>
          <p:cNvPr id="109" name="Shape 109"/>
          <p:cNvSpPr txBox="1">
            <a:spLocks noGrp="1"/>
          </p:cNvSpPr>
          <p:nvPr>
            <p:ph type="body" idx="1"/>
          </p:nvPr>
        </p:nvSpPr>
        <p:spPr>
          <a:xfrm>
            <a:off x="1195325" y="2502216"/>
            <a:ext cx="5828700" cy="438000"/>
          </a:xfrm>
          <a:prstGeom prst="rect">
            <a:avLst/>
          </a:prstGeom>
          <a:noFill/>
          <a:ln>
            <a:noFill/>
          </a:ln>
        </p:spPr>
        <p:txBody>
          <a:bodyPr wrap="square" lIns="91425" tIns="91425" rIns="91425" bIns="91425" anchor="t" anchorCtr="0"/>
          <a:lstStyle>
            <a:lvl1pPr marL="0" marR="0" lvl="0" indent="0" algn="l" rtl="0">
              <a:lnSpc>
                <a:spcPct val="100000"/>
              </a:lnSpc>
              <a:spcBef>
                <a:spcPts val="480"/>
              </a:spcBef>
              <a:spcAft>
                <a:spcPts val="0"/>
              </a:spcAft>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0" name="Shape 110"/>
          <p:cNvSpPr txBox="1">
            <a:spLocks noGrp="1"/>
          </p:cNvSpPr>
          <p:nvPr>
            <p:ph type="body" idx="2"/>
          </p:nvPr>
        </p:nvSpPr>
        <p:spPr>
          <a:xfrm>
            <a:off x="1195325" y="4442307"/>
            <a:ext cx="7881600" cy="379500"/>
          </a:xfrm>
          <a:prstGeom prst="rect">
            <a:avLst/>
          </a:prstGeom>
          <a:noFill/>
          <a:ln>
            <a:noFill/>
          </a:ln>
        </p:spPr>
        <p:txBody>
          <a:bodyPr wrap="square" lIns="91425" tIns="91425" rIns="91425" bIns="91425" anchor="t" anchorCtr="0"/>
          <a:lstStyle>
            <a:lvl1pPr marL="0" marR="0" lvl="0" indent="0" algn="l" rtl="0">
              <a:lnSpc>
                <a:spcPct val="100000"/>
              </a:lnSpc>
              <a:spcBef>
                <a:spcPts val="360"/>
              </a:spcBef>
              <a:spcAft>
                <a:spcPts val="0"/>
              </a:spcAft>
              <a:buClr>
                <a:schemeClr val="accent5"/>
              </a:buClr>
              <a:buFont typeface="Arial"/>
              <a:buNone/>
              <a:defRPr sz="1800" b="0" i="0" u="none" strike="noStrike" cap="none">
                <a:solidFill>
                  <a:schemeClr val="accent5"/>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659675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111"/>
        <p:cNvGrpSpPr/>
        <p:nvPr/>
      </p:nvGrpSpPr>
      <p:grpSpPr>
        <a:xfrm>
          <a:off x="0" y="0"/>
          <a:ext cx="0" cy="0"/>
          <a:chOff x="0" y="0"/>
          <a:chExt cx="0" cy="0"/>
        </a:xfrm>
      </p:grpSpPr>
      <p:sp>
        <p:nvSpPr>
          <p:cNvPr id="112" name="Shape 112"/>
          <p:cNvSpPr/>
          <p:nvPr/>
        </p:nvSpPr>
        <p:spPr>
          <a:xfrm>
            <a:off x="0" y="0"/>
            <a:ext cx="10167600" cy="5143500"/>
          </a:xfrm>
          <a:prstGeom prst="rect">
            <a:avLst/>
          </a:prstGeom>
          <a:solidFill>
            <a:schemeClr val="dk2"/>
          </a:solidFill>
          <a:ln w="25400" cap="flat" cmpd="sng">
            <a:solidFill>
              <a:srgbClr val="1B1B1B"/>
            </a:solidFill>
            <a:prstDash val="solid"/>
            <a:round/>
            <a:headEnd type="none" w="med" len="med"/>
            <a:tailEnd type="none" w="med" len="med"/>
          </a:ln>
        </p:spPr>
        <p:txBody>
          <a:bodyPr wrap="square" lIns="91425" tIns="45700" rIns="91425" bIns="45700" anchor="ctr" anchorCtr="0">
            <a:noAutofit/>
          </a:bodyPr>
          <a:lstStyle/>
          <a:p>
            <a:pPr algn="ct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sp>
        <p:nvSpPr>
          <p:cNvPr id="113" name="Shape 113"/>
          <p:cNvSpPr>
            <a:spLocks noGrp="1"/>
          </p:cNvSpPr>
          <p:nvPr>
            <p:ph type="pic" idx="2"/>
          </p:nvPr>
        </p:nvSpPr>
        <p:spPr>
          <a:xfrm>
            <a:off x="0" y="0"/>
            <a:ext cx="9144000" cy="5143500"/>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4" name="Shape 114"/>
          <p:cNvSpPr txBox="1">
            <a:spLocks noGrp="1"/>
          </p:cNvSpPr>
          <p:nvPr>
            <p:ph type="title"/>
          </p:nvPr>
        </p:nvSpPr>
        <p:spPr>
          <a:xfrm>
            <a:off x="1117708" y="407953"/>
            <a:ext cx="6947700" cy="585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15" name="Shape 115"/>
          <p:cNvSpPr txBox="1">
            <a:spLocks noGrp="1"/>
          </p:cNvSpPr>
          <p:nvPr>
            <p:ph type="body" idx="1"/>
          </p:nvPr>
        </p:nvSpPr>
        <p:spPr>
          <a:xfrm>
            <a:off x="1117708" y="998561"/>
            <a:ext cx="5828700" cy="481800"/>
          </a:xfrm>
          <a:prstGeom prst="rect">
            <a:avLst/>
          </a:prstGeom>
          <a:noFill/>
          <a:ln>
            <a:noFill/>
          </a:ln>
        </p:spPr>
        <p:txBody>
          <a:bodyPr wrap="square" lIns="91425" tIns="91425" rIns="91425" bIns="91425" anchor="t" anchorCtr="0"/>
          <a:lstStyle>
            <a:lvl1pPr marL="0" marR="0" lvl="0" indent="0" algn="l" rtl="0">
              <a:lnSpc>
                <a:spcPct val="100000"/>
              </a:lnSpc>
              <a:spcBef>
                <a:spcPts val="480"/>
              </a:spcBef>
              <a:spcAft>
                <a:spcPts val="0"/>
              </a:spcAft>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586745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116"/>
        <p:cNvGrpSpPr/>
        <p:nvPr/>
      </p:nvGrpSpPr>
      <p:grpSpPr>
        <a:xfrm>
          <a:off x="0" y="0"/>
          <a:ext cx="0" cy="0"/>
          <a:chOff x="0" y="0"/>
          <a:chExt cx="0" cy="0"/>
        </a:xfrm>
      </p:grpSpPr>
      <p:sp>
        <p:nvSpPr>
          <p:cNvPr id="117" name="Shape 117"/>
          <p:cNvSpPr/>
          <p:nvPr/>
        </p:nvSpPr>
        <p:spPr>
          <a:xfrm>
            <a:off x="0" y="0"/>
            <a:ext cx="10167600" cy="5143500"/>
          </a:xfrm>
          <a:prstGeom prst="rect">
            <a:avLst/>
          </a:prstGeom>
          <a:solidFill>
            <a:schemeClr val="dk2"/>
          </a:solidFill>
          <a:ln w="25400" cap="flat" cmpd="sng">
            <a:solidFill>
              <a:srgbClr val="1B1B1B"/>
            </a:solidFill>
            <a:prstDash val="solid"/>
            <a:round/>
            <a:headEnd type="none" w="med" len="med"/>
            <a:tailEnd type="none" w="med" len="med"/>
          </a:ln>
        </p:spPr>
        <p:txBody>
          <a:bodyPr wrap="square" lIns="91425" tIns="45700" rIns="91425" bIns="45700" anchor="ctr" anchorCtr="0">
            <a:noAutofit/>
          </a:bodyPr>
          <a:lstStyle/>
          <a:p>
            <a:pPr algn="ctr" defTabSz="914400">
              <a:buClr>
                <a:srgbClr val="000000"/>
              </a:buClr>
              <a:buFont typeface="Arial"/>
              <a:buNone/>
            </a:pPr>
            <a:endParaRPr kern="0">
              <a:solidFill>
                <a:srgbClr val="0A1215"/>
              </a:solidFill>
              <a:latin typeface="Source Sans Pro"/>
              <a:ea typeface="Source Sans Pro"/>
              <a:cs typeface="Source Sans Pro"/>
              <a:sym typeface="Source Sans Pro"/>
            </a:endParaRPr>
          </a:p>
        </p:txBody>
      </p:sp>
      <p:sp>
        <p:nvSpPr>
          <p:cNvPr id="118" name="Shape 118"/>
          <p:cNvSpPr>
            <a:spLocks noGrp="1"/>
          </p:cNvSpPr>
          <p:nvPr>
            <p:ph type="pic" idx="2"/>
          </p:nvPr>
        </p:nvSpPr>
        <p:spPr>
          <a:xfrm>
            <a:off x="0" y="1756833"/>
            <a:ext cx="9144000" cy="3386700"/>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title"/>
          </p:nvPr>
        </p:nvSpPr>
        <p:spPr>
          <a:xfrm>
            <a:off x="1117708" y="407953"/>
            <a:ext cx="6947700" cy="5856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20" name="Shape 120"/>
          <p:cNvSpPr txBox="1">
            <a:spLocks noGrp="1"/>
          </p:cNvSpPr>
          <p:nvPr>
            <p:ph type="body" idx="1"/>
          </p:nvPr>
        </p:nvSpPr>
        <p:spPr>
          <a:xfrm>
            <a:off x="1677241" y="998561"/>
            <a:ext cx="5828700" cy="481800"/>
          </a:xfrm>
          <a:prstGeom prst="rect">
            <a:avLst/>
          </a:prstGeom>
          <a:noFill/>
          <a:ln>
            <a:noFill/>
          </a:ln>
        </p:spPr>
        <p:txBody>
          <a:bodyPr wrap="square" lIns="91425" tIns="91425" rIns="91425" bIns="91425" anchor="t" anchorCtr="0"/>
          <a:lstStyle>
            <a:lvl1pPr marL="0" marR="0" lvl="0" indent="0" algn="ctr" rtl="0">
              <a:lnSpc>
                <a:spcPct val="100000"/>
              </a:lnSpc>
              <a:spcBef>
                <a:spcPts val="480"/>
              </a:spcBef>
              <a:spcAft>
                <a:spcPts val="0"/>
              </a:spcAft>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168674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57199" y="342231"/>
            <a:ext cx="6662400" cy="363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23" name="Shape 123"/>
          <p:cNvSpPr txBox="1">
            <a:spLocks noGrp="1"/>
          </p:cNvSpPr>
          <p:nvPr>
            <p:ph type="body" idx="1"/>
          </p:nvPr>
        </p:nvSpPr>
        <p:spPr>
          <a:xfrm>
            <a:off x="457200" y="1519379"/>
            <a:ext cx="8229600" cy="3075299"/>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24" name="Shape 124"/>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24500214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457199" y="87914"/>
            <a:ext cx="6662400" cy="8574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27" name="Shape 127"/>
          <p:cNvSpPr txBox="1">
            <a:spLocks noGrp="1"/>
          </p:cNvSpPr>
          <p:nvPr>
            <p:ph type="body" idx="1"/>
          </p:nvPr>
        </p:nvSpPr>
        <p:spPr>
          <a:xfrm>
            <a:off x="457200" y="1519379"/>
            <a:ext cx="8229600" cy="3075299"/>
          </a:xfrm>
          <a:prstGeom prst="rect">
            <a:avLst/>
          </a:prstGeom>
          <a:noFill/>
          <a:ln>
            <a:noFill/>
          </a:ln>
        </p:spPr>
        <p:txBody>
          <a:bodyPr wrap="square" lIns="91425" tIns="91425" rIns="91425" bIns="91425" anchor="t" anchorCtr="0"/>
          <a:lstStyle>
            <a:lvl1pPr marL="0" marR="0" lvl="0" indent="0" algn="l" rtl="0">
              <a:lnSpc>
                <a:spcPct val="100000"/>
              </a:lnSpc>
              <a:spcBef>
                <a:spcPts val="560"/>
              </a:spcBef>
              <a:spcAft>
                <a:spcPts val="0"/>
              </a:spcAft>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80"/>
              </a:spcBef>
              <a:spcAft>
                <a:spcPts val="0"/>
              </a:spcAft>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28" name="Shape 128"/>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39607632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457199" y="342231"/>
            <a:ext cx="6662400" cy="363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31" name="Shape 131"/>
          <p:cNvSpPr txBox="1">
            <a:spLocks noGrp="1"/>
          </p:cNvSpPr>
          <p:nvPr>
            <p:ph type="body" idx="1"/>
          </p:nvPr>
        </p:nvSpPr>
        <p:spPr>
          <a:xfrm>
            <a:off x="457200" y="1200150"/>
            <a:ext cx="4038600" cy="3394500"/>
          </a:xfrm>
          <a:prstGeom prst="rect">
            <a:avLst/>
          </a:prstGeom>
          <a:noFill/>
          <a:ln>
            <a:noFill/>
          </a:ln>
        </p:spPr>
        <p:txBody>
          <a:bodyPr wrap="square" lIns="91425" tIns="91425" rIns="91425" bIns="91425" anchor="t" anchorCtr="0"/>
          <a:lstStyle>
            <a:lvl1pPr marL="342900" marR="0" lvl="0" indent="-3810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3175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25400" algn="l" rtl="0">
              <a:lnSpc>
                <a:spcPct val="100000"/>
              </a:lnSpc>
              <a:spcBef>
                <a:spcPts val="320"/>
              </a:spcBef>
              <a:spcAft>
                <a:spcPts val="0"/>
              </a:spcAft>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25400" algn="l" rtl="0">
              <a:lnSpc>
                <a:spcPct val="100000"/>
              </a:lnSpc>
              <a:spcBef>
                <a:spcPts val="320"/>
              </a:spcBef>
              <a:spcAft>
                <a:spcPts val="0"/>
              </a:spcAft>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2" name="Shape 132"/>
          <p:cNvSpPr txBox="1">
            <a:spLocks noGrp="1"/>
          </p:cNvSpPr>
          <p:nvPr>
            <p:ph type="body" idx="2"/>
          </p:nvPr>
        </p:nvSpPr>
        <p:spPr>
          <a:xfrm>
            <a:off x="4648200" y="1200150"/>
            <a:ext cx="4038600" cy="3394500"/>
          </a:xfrm>
          <a:prstGeom prst="rect">
            <a:avLst/>
          </a:prstGeom>
          <a:noFill/>
          <a:ln>
            <a:noFill/>
          </a:ln>
        </p:spPr>
        <p:txBody>
          <a:bodyPr wrap="square" lIns="91425" tIns="91425" rIns="91425" bIns="91425" anchor="t" anchorCtr="0"/>
          <a:lstStyle>
            <a:lvl1pPr marL="342900" marR="0" lvl="0" indent="-3810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3175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25400" algn="l" rtl="0">
              <a:lnSpc>
                <a:spcPct val="100000"/>
              </a:lnSpc>
              <a:spcBef>
                <a:spcPts val="320"/>
              </a:spcBef>
              <a:spcAft>
                <a:spcPts val="0"/>
              </a:spcAft>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25400" algn="l" rtl="0">
              <a:lnSpc>
                <a:spcPct val="100000"/>
              </a:lnSpc>
              <a:spcBef>
                <a:spcPts val="320"/>
              </a:spcBef>
              <a:spcAft>
                <a:spcPts val="0"/>
              </a:spcAft>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133" name="Shape 133"/>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25729372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wo Content">
    <p:spTree>
      <p:nvGrpSpPr>
        <p:cNvPr id="1" name="Shape 134"/>
        <p:cNvGrpSpPr/>
        <p:nvPr/>
      </p:nvGrpSpPr>
      <p:grpSpPr>
        <a:xfrm>
          <a:off x="0" y="0"/>
          <a:ext cx="0" cy="0"/>
          <a:chOff x="0" y="0"/>
          <a:chExt cx="0" cy="0"/>
        </a:xfrm>
      </p:grpSpPr>
      <p:sp>
        <p:nvSpPr>
          <p:cNvPr id="135" name="Shape 135"/>
          <p:cNvSpPr/>
          <p:nvPr/>
        </p:nvSpPr>
        <p:spPr>
          <a:xfrm>
            <a:off x="-7469" y="-52293"/>
            <a:ext cx="9218700" cy="5210700"/>
          </a:xfrm>
          <a:prstGeom prst="rect">
            <a:avLst/>
          </a:prstGeom>
          <a:solidFill>
            <a:schemeClr val="dk2"/>
          </a:solidFill>
          <a:ln>
            <a:noFill/>
          </a:ln>
          <a:effectLst>
            <a:outerShdw blurRad="39999" dist="20000" dir="5400000" rotWithShape="0">
              <a:srgbClr val="000000">
                <a:alpha val="37250"/>
              </a:srgbClr>
            </a:outerShdw>
          </a:effectLst>
        </p:spPr>
        <p:txBody>
          <a:bodyPr wrap="square" lIns="91425" tIns="45700" rIns="91425" bIns="45700" anchor="ctr" anchorCtr="0">
            <a:noAutofit/>
          </a:bodyPr>
          <a:lstStyle/>
          <a:p>
            <a:pPr algn="ct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sp>
        <p:nvSpPr>
          <p:cNvPr id="136" name="Shape 136"/>
          <p:cNvSpPr/>
          <p:nvPr/>
        </p:nvSpPr>
        <p:spPr>
          <a:xfrm>
            <a:off x="4495798" y="948765"/>
            <a:ext cx="4722899" cy="4258200"/>
          </a:xfrm>
          <a:prstGeom prst="rect">
            <a:avLst/>
          </a:prstGeom>
          <a:solidFill>
            <a:schemeClr val="accent1"/>
          </a:solidFill>
          <a:ln>
            <a:noFill/>
          </a:ln>
        </p:spPr>
        <p:txBody>
          <a:bodyPr wrap="square" lIns="91425" tIns="45700" rIns="91425" bIns="45700" anchor="ctr" anchorCtr="0">
            <a:noAutofit/>
          </a:bodyPr>
          <a:lstStyle/>
          <a:p>
            <a:pPr algn="ct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sp>
        <p:nvSpPr>
          <p:cNvPr id="137" name="Shape 137"/>
          <p:cNvSpPr txBox="1">
            <a:spLocks noGrp="1"/>
          </p:cNvSpPr>
          <p:nvPr>
            <p:ph type="title"/>
          </p:nvPr>
        </p:nvSpPr>
        <p:spPr>
          <a:xfrm>
            <a:off x="231587" y="318403"/>
            <a:ext cx="8538900" cy="363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Source Sans Pro"/>
              <a:buNone/>
              <a:defRPr sz="2800" b="1" i="0" u="none" strike="noStrike" cap="none">
                <a:solidFill>
                  <a:schemeClr val="l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38" name="Shape 138"/>
          <p:cNvSpPr txBox="1">
            <a:spLocks noGrp="1"/>
          </p:cNvSpPr>
          <p:nvPr>
            <p:ph type="body" idx="1"/>
          </p:nvPr>
        </p:nvSpPr>
        <p:spPr>
          <a:xfrm>
            <a:off x="4728882" y="1192686"/>
            <a:ext cx="3957900" cy="3394500"/>
          </a:xfrm>
          <a:prstGeom prst="rect">
            <a:avLst/>
          </a:prstGeom>
          <a:noFill/>
          <a:ln>
            <a:noFill/>
          </a:ln>
        </p:spPr>
        <p:txBody>
          <a:bodyPr wrap="square" lIns="91425" tIns="91425" rIns="91425" bIns="91425" anchor="t" anchorCtr="0"/>
          <a:lstStyle>
            <a:lvl1pPr marL="285750" marR="0" lvl="0" indent="-82550" algn="l" rtl="0">
              <a:lnSpc>
                <a:spcPct val="100000"/>
              </a:lnSpc>
              <a:spcBef>
                <a:spcPts val="320"/>
              </a:spcBef>
              <a:spcAft>
                <a:spcPts val="600"/>
              </a:spcAft>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457200" marR="0" lvl="1" indent="0" algn="l" rtl="0">
              <a:lnSpc>
                <a:spcPct val="100000"/>
              </a:lnSpc>
              <a:spcBef>
                <a:spcPts val="320"/>
              </a:spcBef>
              <a:spcAft>
                <a:spcPts val="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280"/>
              </a:spcBef>
              <a:spcAft>
                <a:spcPts val="0"/>
              </a:spcAft>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9" name="Shape 139"/>
          <p:cNvSpPr>
            <a:spLocks noGrp="1"/>
          </p:cNvSpPr>
          <p:nvPr>
            <p:ph type="pic" idx="2"/>
          </p:nvPr>
        </p:nvSpPr>
        <p:spPr>
          <a:xfrm>
            <a:off x="0" y="956795"/>
            <a:ext cx="4495800" cy="4250100"/>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64218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457199" y="342231"/>
            <a:ext cx="6662400" cy="363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42" name="Shape 142"/>
          <p:cNvSpPr txBox="1">
            <a:spLocks noGrp="1"/>
          </p:cNvSpPr>
          <p:nvPr>
            <p:ph type="body" idx="1"/>
          </p:nvPr>
        </p:nvSpPr>
        <p:spPr>
          <a:xfrm>
            <a:off x="457200" y="1200150"/>
            <a:ext cx="4038600" cy="3394500"/>
          </a:xfrm>
          <a:prstGeom prst="rect">
            <a:avLst/>
          </a:prstGeom>
          <a:noFill/>
          <a:ln>
            <a:noFill/>
          </a:ln>
        </p:spPr>
        <p:txBody>
          <a:bodyPr wrap="square" lIns="91425" tIns="91425" rIns="91425" bIns="91425" anchor="t" anchorCtr="0"/>
          <a:lstStyle>
            <a:lvl1pPr marL="0" marR="0" lvl="0" indent="0" algn="l" rtl="0">
              <a:lnSpc>
                <a:spcPct val="100000"/>
              </a:lnSpc>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320"/>
              </a:spcBef>
              <a:spcAft>
                <a:spcPts val="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280"/>
              </a:spcBef>
              <a:spcAft>
                <a:spcPts val="0"/>
              </a:spcAft>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43" name="Shape 143"/>
          <p:cNvSpPr txBox="1">
            <a:spLocks noGrp="1"/>
          </p:cNvSpPr>
          <p:nvPr>
            <p:ph type="body" idx="2"/>
          </p:nvPr>
        </p:nvSpPr>
        <p:spPr>
          <a:xfrm>
            <a:off x="4662394" y="3832344"/>
            <a:ext cx="4070400" cy="665100"/>
          </a:xfrm>
          <a:prstGeom prst="rect">
            <a:avLst/>
          </a:prstGeom>
          <a:noFill/>
          <a:ln>
            <a:noFill/>
          </a:ln>
        </p:spPr>
        <p:txBody>
          <a:bodyPr wrap="square" lIns="91425" tIns="91425" rIns="91425" bIns="91425" anchor="t" anchorCtr="0"/>
          <a:lstStyle>
            <a:lvl1pPr marL="0" marR="0" lvl="0" indent="0" algn="l" rtl="0">
              <a:lnSpc>
                <a:spcPct val="100000"/>
              </a:lnSpc>
              <a:spcBef>
                <a:spcPts val="220"/>
              </a:spcBef>
              <a:spcAft>
                <a:spcPts val="0"/>
              </a:spcAft>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220"/>
              </a:spcBef>
              <a:spcAft>
                <a:spcPts val="0"/>
              </a:spcAft>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210"/>
              </a:spcBef>
              <a:spcAft>
                <a:spcPts val="0"/>
              </a:spcAft>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210"/>
              </a:spcBef>
              <a:spcAft>
                <a:spcPts val="0"/>
              </a:spcAft>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44" name="Shape 144"/>
          <p:cNvSpPr>
            <a:spLocks noGrp="1"/>
          </p:cNvSpPr>
          <p:nvPr>
            <p:ph type="pic" idx="3"/>
          </p:nvPr>
        </p:nvSpPr>
        <p:spPr>
          <a:xfrm>
            <a:off x="4662487" y="1200150"/>
            <a:ext cx="4070399" cy="2430600"/>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45" name="Shape 145"/>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1235129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457199" y="342231"/>
            <a:ext cx="6662400" cy="363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48" name="Shape 148"/>
          <p:cNvSpPr txBox="1">
            <a:spLocks noGrp="1"/>
          </p:cNvSpPr>
          <p:nvPr>
            <p:ph type="body" idx="1"/>
          </p:nvPr>
        </p:nvSpPr>
        <p:spPr>
          <a:xfrm>
            <a:off x="457200" y="1151333"/>
            <a:ext cx="4040100" cy="753600"/>
          </a:xfrm>
          <a:prstGeom prst="rect">
            <a:avLst/>
          </a:prstGeom>
          <a:noFill/>
          <a:ln>
            <a:noFill/>
          </a:ln>
        </p:spPr>
        <p:txBody>
          <a:bodyPr wrap="square" lIns="91425" tIns="91425" rIns="91425" bIns="91425" anchor="b" anchorCtr="0"/>
          <a:lstStyle>
            <a:lvl1pPr marL="0" marR="0" lvl="0" indent="0" algn="l" rtl="0">
              <a:lnSpc>
                <a:spcPct val="100000"/>
              </a:lnSpc>
              <a:spcBef>
                <a:spcPts val="480"/>
              </a:spcBef>
              <a:spcAft>
                <a:spcPts val="0"/>
              </a:spcAft>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49" name="Shape 149"/>
          <p:cNvSpPr txBox="1">
            <a:spLocks noGrp="1"/>
          </p:cNvSpPr>
          <p:nvPr>
            <p:ph type="body" idx="2"/>
          </p:nvPr>
        </p:nvSpPr>
        <p:spPr>
          <a:xfrm>
            <a:off x="457200" y="2016580"/>
            <a:ext cx="4040100" cy="2577899"/>
          </a:xfrm>
          <a:prstGeom prst="rect">
            <a:avLst/>
          </a:prstGeom>
          <a:noFill/>
          <a:ln>
            <a:noFill/>
          </a:ln>
        </p:spPr>
        <p:txBody>
          <a:bodyPr wrap="square" lIns="91425" tIns="91425" rIns="91425" bIns="91425" anchor="t" anchorCtr="0"/>
          <a:lstStyle>
            <a:lvl1pPr marL="342900" marR="0" lvl="0" indent="-889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3175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50" name="Shape 150"/>
          <p:cNvSpPr txBox="1">
            <a:spLocks noGrp="1"/>
          </p:cNvSpPr>
          <p:nvPr>
            <p:ph type="body" idx="3"/>
          </p:nvPr>
        </p:nvSpPr>
        <p:spPr>
          <a:xfrm>
            <a:off x="4645026" y="1151333"/>
            <a:ext cx="4041899" cy="753600"/>
          </a:xfrm>
          <a:prstGeom prst="rect">
            <a:avLst/>
          </a:prstGeom>
          <a:noFill/>
          <a:ln>
            <a:noFill/>
          </a:ln>
        </p:spPr>
        <p:txBody>
          <a:bodyPr wrap="square" lIns="91425" tIns="91425" rIns="91425" bIns="91425" anchor="b" anchorCtr="0"/>
          <a:lstStyle>
            <a:lvl1pPr marL="0" marR="0" lvl="0" indent="0" algn="l" rtl="0">
              <a:lnSpc>
                <a:spcPct val="100000"/>
              </a:lnSpc>
              <a:spcBef>
                <a:spcPts val="480"/>
              </a:spcBef>
              <a:spcAft>
                <a:spcPts val="0"/>
              </a:spcAft>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51" name="Shape 151"/>
          <p:cNvSpPr txBox="1">
            <a:spLocks noGrp="1"/>
          </p:cNvSpPr>
          <p:nvPr>
            <p:ph type="body" idx="4"/>
          </p:nvPr>
        </p:nvSpPr>
        <p:spPr>
          <a:xfrm>
            <a:off x="4645026" y="2016580"/>
            <a:ext cx="4041899" cy="2577899"/>
          </a:xfrm>
          <a:prstGeom prst="rect">
            <a:avLst/>
          </a:prstGeom>
          <a:noFill/>
          <a:ln>
            <a:noFill/>
          </a:ln>
        </p:spPr>
        <p:txBody>
          <a:bodyPr wrap="square" lIns="91425" tIns="91425" rIns="91425" bIns="91425" anchor="t" anchorCtr="0"/>
          <a:lstStyle>
            <a:lvl1pPr marL="342900" marR="0" lvl="0" indent="-889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3175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2" name="Shape 152"/>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23328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53"/>
        <p:cNvGrpSpPr/>
        <p:nvPr/>
      </p:nvGrpSpPr>
      <p:grpSpPr>
        <a:xfrm>
          <a:off x="0" y="0"/>
          <a:ext cx="0" cy="0"/>
          <a:chOff x="0" y="0"/>
          <a:chExt cx="0" cy="0"/>
        </a:xfrm>
      </p:grpSpPr>
      <p:sp>
        <p:nvSpPr>
          <p:cNvPr id="154" name="Shape 154"/>
          <p:cNvSpPr/>
          <p:nvPr/>
        </p:nvSpPr>
        <p:spPr>
          <a:xfrm>
            <a:off x="-67234" y="-126997"/>
            <a:ext cx="9226200" cy="5285400"/>
          </a:xfrm>
          <a:prstGeom prst="rect">
            <a:avLst/>
          </a:prstGeom>
          <a:solidFill>
            <a:srgbClr val="97ACB5"/>
          </a:solidFill>
          <a:ln>
            <a:noFill/>
          </a:ln>
        </p:spPr>
        <p:txBody>
          <a:bodyPr wrap="square" lIns="91425" tIns="45700" rIns="91425" bIns="45700" anchor="ctr" anchorCtr="0">
            <a:noAutofit/>
          </a:bodyPr>
          <a:lstStyle/>
          <a:p>
            <a:pPr algn="ctr" defTabSz="914400">
              <a:buClr>
                <a:srgbClr val="000000"/>
              </a:buClr>
              <a:buFont typeface="Arial"/>
              <a:buNone/>
            </a:pPr>
            <a:endParaRPr kern="0">
              <a:solidFill>
                <a:srgbClr val="8198A4"/>
              </a:solidFill>
              <a:latin typeface="Source Sans Pro"/>
              <a:ea typeface="Source Sans Pro"/>
              <a:cs typeface="Source Sans Pro"/>
              <a:sym typeface="Source Sans Pro"/>
            </a:endParaRPr>
          </a:p>
        </p:txBody>
      </p:sp>
      <p:sp>
        <p:nvSpPr>
          <p:cNvPr id="155" name="Shape 155"/>
          <p:cNvSpPr txBox="1">
            <a:spLocks noGrp="1"/>
          </p:cNvSpPr>
          <p:nvPr>
            <p:ph type="title"/>
          </p:nvPr>
        </p:nvSpPr>
        <p:spPr>
          <a:xfrm>
            <a:off x="239056" y="465166"/>
            <a:ext cx="8516400" cy="3768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56" name="Shape 156"/>
          <p:cNvSpPr>
            <a:spLocks noGrp="1"/>
          </p:cNvSpPr>
          <p:nvPr>
            <p:ph type="pic" idx="2"/>
          </p:nvPr>
        </p:nvSpPr>
        <p:spPr>
          <a:xfrm>
            <a:off x="-82176" y="1105645"/>
            <a:ext cx="9226200" cy="4038000"/>
          </a:xfrm>
          <a:prstGeom prst="rect">
            <a:avLst/>
          </a:prstGeom>
          <a:noFill/>
          <a:ln>
            <a:noFill/>
          </a:ln>
        </p:spPr>
        <p:txBody>
          <a:bodyPr wrap="square" lIns="91425" tIns="91425" rIns="91425" bIns="91425" anchor="t" anchorCtr="0"/>
          <a:lstStyle>
            <a:lvl1pPr marL="0" marR="0" lvl="0" indent="0" algn="l" rtl="0">
              <a:lnSpc>
                <a:spcPct val="100000"/>
              </a:lnSpc>
              <a:spcBef>
                <a:spcPts val="640"/>
              </a:spcBef>
              <a:spcAft>
                <a:spcPts val="0"/>
              </a:spcAft>
              <a:buClr>
                <a:srgbClr val="878787"/>
              </a:buClr>
              <a:buFont typeface="Arial"/>
              <a:buNone/>
              <a:defRPr sz="32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560"/>
              </a:spcBef>
              <a:spcAft>
                <a:spcPts val="0"/>
              </a:spcAft>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80"/>
              </a:spcBef>
              <a:spcAft>
                <a:spcPts val="0"/>
              </a:spcAft>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57" name="Shape 157"/>
          <p:cNvSpPr txBox="1">
            <a:spLocks noGrp="1"/>
          </p:cNvSpPr>
          <p:nvPr>
            <p:ph type="body" idx="1"/>
          </p:nvPr>
        </p:nvSpPr>
        <p:spPr>
          <a:xfrm>
            <a:off x="239056" y="157381"/>
            <a:ext cx="8516400" cy="229200"/>
          </a:xfrm>
          <a:prstGeom prst="rect">
            <a:avLst/>
          </a:prstGeom>
          <a:noFill/>
          <a:ln>
            <a:noFill/>
          </a:ln>
        </p:spPr>
        <p:txBody>
          <a:bodyPr wrap="square" lIns="91425" tIns="91425" rIns="91425" bIns="91425" anchor="t" anchorCtr="0"/>
          <a:lstStyle>
            <a:lvl1pPr marL="0" marR="0" lvl="0" indent="0" algn="l" rtl="0">
              <a:lnSpc>
                <a:spcPct val="100000"/>
              </a:lnSpc>
              <a:spcBef>
                <a:spcPts val="240"/>
              </a:spcBef>
              <a:spcAft>
                <a:spcPts val="0"/>
              </a:spcAft>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200"/>
              </a:spcBef>
              <a:spcAft>
                <a:spcPts val="0"/>
              </a:spcAft>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180"/>
              </a:spcBef>
              <a:spcAft>
                <a:spcPts val="0"/>
              </a:spcAft>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180"/>
              </a:spcBef>
              <a:spcAft>
                <a:spcPts val="0"/>
              </a:spcAft>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5522761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Comparison">
    <p:spTree>
      <p:nvGrpSpPr>
        <p:cNvPr id="1" name="Shape 158"/>
        <p:cNvGrpSpPr/>
        <p:nvPr/>
      </p:nvGrpSpPr>
      <p:grpSpPr>
        <a:xfrm>
          <a:off x="0" y="0"/>
          <a:ext cx="0" cy="0"/>
          <a:chOff x="0" y="0"/>
          <a:chExt cx="0" cy="0"/>
        </a:xfrm>
      </p:grpSpPr>
      <p:sp>
        <p:nvSpPr>
          <p:cNvPr id="159" name="Shape 159"/>
          <p:cNvSpPr/>
          <p:nvPr/>
        </p:nvSpPr>
        <p:spPr>
          <a:xfrm>
            <a:off x="366059" y="1822333"/>
            <a:ext cx="2039400" cy="2772000"/>
          </a:xfrm>
          <a:prstGeom prst="rect">
            <a:avLst/>
          </a:prstGeom>
          <a:solidFill>
            <a:srgbClr val="F5F5F5"/>
          </a:solidFill>
          <a:ln>
            <a:noFill/>
          </a:ln>
        </p:spPr>
        <p:txBody>
          <a:bodyPr wrap="square" lIns="91425" tIns="45700" rIns="91425" bIns="45700" anchor="ctr" anchorCtr="0">
            <a:noAutofit/>
          </a:bodyPr>
          <a:lstStyle/>
          <a:p>
            <a:pPr algn="ct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sp>
        <p:nvSpPr>
          <p:cNvPr id="160" name="Shape 160"/>
          <p:cNvSpPr/>
          <p:nvPr/>
        </p:nvSpPr>
        <p:spPr>
          <a:xfrm>
            <a:off x="2488200" y="1822333"/>
            <a:ext cx="2039400" cy="2772000"/>
          </a:xfrm>
          <a:prstGeom prst="rect">
            <a:avLst/>
          </a:prstGeom>
          <a:solidFill>
            <a:srgbClr val="F5F5F5"/>
          </a:solidFill>
          <a:ln>
            <a:noFill/>
          </a:ln>
        </p:spPr>
        <p:txBody>
          <a:bodyPr wrap="square" lIns="91425" tIns="45700" rIns="91425" bIns="45700" anchor="ctr" anchorCtr="0">
            <a:noAutofit/>
          </a:bodyPr>
          <a:lstStyle/>
          <a:p>
            <a:pPr algn="ct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sp>
        <p:nvSpPr>
          <p:cNvPr id="161" name="Shape 161"/>
          <p:cNvSpPr/>
          <p:nvPr/>
        </p:nvSpPr>
        <p:spPr>
          <a:xfrm>
            <a:off x="4610342" y="1822333"/>
            <a:ext cx="2039400" cy="2772000"/>
          </a:xfrm>
          <a:prstGeom prst="rect">
            <a:avLst/>
          </a:prstGeom>
          <a:solidFill>
            <a:srgbClr val="F5F5F5"/>
          </a:solidFill>
          <a:ln>
            <a:noFill/>
          </a:ln>
        </p:spPr>
        <p:txBody>
          <a:bodyPr wrap="square" lIns="91425" tIns="45700" rIns="91425" bIns="45700" anchor="ctr" anchorCtr="0">
            <a:noAutofit/>
          </a:bodyPr>
          <a:lstStyle/>
          <a:p>
            <a:pPr algn="ct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sp>
        <p:nvSpPr>
          <p:cNvPr id="162" name="Shape 162"/>
          <p:cNvSpPr/>
          <p:nvPr/>
        </p:nvSpPr>
        <p:spPr>
          <a:xfrm>
            <a:off x="6732485" y="1822333"/>
            <a:ext cx="2039400" cy="2772000"/>
          </a:xfrm>
          <a:prstGeom prst="rect">
            <a:avLst/>
          </a:prstGeom>
          <a:solidFill>
            <a:srgbClr val="F5F5F5"/>
          </a:solidFill>
          <a:ln>
            <a:noFill/>
          </a:ln>
        </p:spPr>
        <p:txBody>
          <a:bodyPr wrap="square" lIns="91425" tIns="45700" rIns="91425" bIns="45700" anchor="ctr" anchorCtr="0">
            <a:noAutofit/>
          </a:bodyPr>
          <a:lstStyle/>
          <a:p>
            <a:pPr algn="ct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sp>
        <p:nvSpPr>
          <p:cNvPr id="163" name="Shape 163"/>
          <p:cNvSpPr txBox="1">
            <a:spLocks noGrp="1"/>
          </p:cNvSpPr>
          <p:nvPr>
            <p:ph type="title"/>
          </p:nvPr>
        </p:nvSpPr>
        <p:spPr>
          <a:xfrm>
            <a:off x="457199" y="342231"/>
            <a:ext cx="6662400" cy="363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64" name="Shape 164"/>
          <p:cNvSpPr txBox="1">
            <a:spLocks noGrp="1"/>
          </p:cNvSpPr>
          <p:nvPr>
            <p:ph type="body" idx="1"/>
          </p:nvPr>
        </p:nvSpPr>
        <p:spPr>
          <a:xfrm>
            <a:off x="457200" y="1233420"/>
            <a:ext cx="1948200" cy="514800"/>
          </a:xfrm>
          <a:prstGeom prst="rect">
            <a:avLst/>
          </a:prstGeom>
          <a:noFill/>
          <a:ln>
            <a:noFill/>
          </a:ln>
        </p:spPr>
        <p:txBody>
          <a:bodyPr wrap="square" lIns="91425" tIns="91425" rIns="91425" bIns="91425" anchor="b" anchorCtr="0"/>
          <a:lstStyle>
            <a:lvl1pPr marL="0" marR="0" lvl="0" indent="0" algn="ctr" rtl="0">
              <a:lnSpc>
                <a:spcPct val="100000"/>
              </a:lnSpc>
              <a:spcBef>
                <a:spcPts val="480"/>
              </a:spcBef>
              <a:spcAft>
                <a:spcPts val="0"/>
              </a:spcAft>
              <a:buClr>
                <a:srgbClr val="006FD6"/>
              </a:buClr>
              <a:buFont typeface="Arial"/>
              <a:buNone/>
              <a:defRPr sz="2400" b="1" i="0" u="none" strike="noStrike" cap="none">
                <a:solidFill>
                  <a:srgbClr val="006FD6"/>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65" name="Shape 165"/>
          <p:cNvSpPr txBox="1">
            <a:spLocks noGrp="1"/>
          </p:cNvSpPr>
          <p:nvPr>
            <p:ph type="body" idx="2"/>
          </p:nvPr>
        </p:nvSpPr>
        <p:spPr>
          <a:xfrm>
            <a:off x="457200" y="1904515"/>
            <a:ext cx="1948200" cy="2577900"/>
          </a:xfrm>
          <a:prstGeom prst="rect">
            <a:avLst/>
          </a:prstGeom>
          <a:noFill/>
          <a:ln>
            <a:noFill/>
          </a:ln>
        </p:spPr>
        <p:txBody>
          <a:bodyPr wrap="square" lIns="91425" tIns="91425" rIns="91425" bIns="91425" anchor="t" anchorCtr="0"/>
          <a:lstStyle>
            <a:lvl1pPr marL="285750" marR="0" lvl="0" indent="-158750" algn="l" rtl="0">
              <a:lnSpc>
                <a:spcPct val="11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66" name="Shape 166"/>
          <p:cNvSpPr txBox="1">
            <a:spLocks noGrp="1"/>
          </p:cNvSpPr>
          <p:nvPr>
            <p:ph type="body" idx="3"/>
          </p:nvPr>
        </p:nvSpPr>
        <p:spPr>
          <a:xfrm>
            <a:off x="2548959" y="1233420"/>
            <a:ext cx="1948200" cy="514800"/>
          </a:xfrm>
          <a:prstGeom prst="rect">
            <a:avLst/>
          </a:prstGeom>
          <a:noFill/>
          <a:ln>
            <a:noFill/>
          </a:ln>
        </p:spPr>
        <p:txBody>
          <a:bodyPr wrap="square" lIns="91425" tIns="91425" rIns="91425" bIns="91425" anchor="b" anchorCtr="0"/>
          <a:lstStyle>
            <a:lvl1pPr marL="0" marR="0" lvl="0" indent="0" algn="ctr" rtl="0">
              <a:lnSpc>
                <a:spcPct val="100000"/>
              </a:lnSpc>
              <a:spcBef>
                <a:spcPts val="480"/>
              </a:spcBef>
              <a:spcAft>
                <a:spcPts val="0"/>
              </a:spcAft>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67" name="Shape 167"/>
          <p:cNvSpPr txBox="1">
            <a:spLocks noGrp="1"/>
          </p:cNvSpPr>
          <p:nvPr>
            <p:ph type="body" idx="4"/>
          </p:nvPr>
        </p:nvSpPr>
        <p:spPr>
          <a:xfrm>
            <a:off x="2548959" y="1904515"/>
            <a:ext cx="1948200" cy="2577900"/>
          </a:xfrm>
          <a:prstGeom prst="rect">
            <a:avLst/>
          </a:prstGeom>
          <a:noFill/>
          <a:ln>
            <a:noFill/>
          </a:ln>
        </p:spPr>
        <p:txBody>
          <a:bodyPr wrap="square" lIns="91425" tIns="91425" rIns="91425" bIns="91425" anchor="t" anchorCtr="0"/>
          <a:lstStyle>
            <a:lvl1pPr marL="285750" marR="0" lvl="0" indent="-1587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68" name="Shape 168"/>
          <p:cNvSpPr txBox="1">
            <a:spLocks noGrp="1"/>
          </p:cNvSpPr>
          <p:nvPr>
            <p:ph type="body" idx="5"/>
          </p:nvPr>
        </p:nvSpPr>
        <p:spPr>
          <a:xfrm>
            <a:off x="4655664" y="1233420"/>
            <a:ext cx="1948200" cy="514800"/>
          </a:xfrm>
          <a:prstGeom prst="rect">
            <a:avLst/>
          </a:prstGeom>
          <a:noFill/>
          <a:ln>
            <a:noFill/>
          </a:ln>
        </p:spPr>
        <p:txBody>
          <a:bodyPr wrap="square" lIns="91425" tIns="91425" rIns="91425" bIns="91425" anchor="b" anchorCtr="0"/>
          <a:lstStyle>
            <a:lvl1pPr marL="0" marR="0" lvl="0" indent="0" algn="ctr" rtl="0">
              <a:lnSpc>
                <a:spcPct val="100000"/>
              </a:lnSpc>
              <a:spcBef>
                <a:spcPts val="480"/>
              </a:spcBef>
              <a:spcAft>
                <a:spcPts val="0"/>
              </a:spcAft>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69" name="Shape 169"/>
          <p:cNvSpPr txBox="1">
            <a:spLocks noGrp="1"/>
          </p:cNvSpPr>
          <p:nvPr>
            <p:ph type="body" idx="6"/>
          </p:nvPr>
        </p:nvSpPr>
        <p:spPr>
          <a:xfrm>
            <a:off x="4655664" y="1904515"/>
            <a:ext cx="1948200" cy="2577900"/>
          </a:xfrm>
          <a:prstGeom prst="rect">
            <a:avLst/>
          </a:prstGeom>
          <a:noFill/>
          <a:ln>
            <a:noFill/>
          </a:ln>
        </p:spPr>
        <p:txBody>
          <a:bodyPr wrap="square" lIns="91425" tIns="91425" rIns="91425" bIns="91425" anchor="t" anchorCtr="0"/>
          <a:lstStyle>
            <a:lvl1pPr marL="285750" marR="0" lvl="0" indent="-1587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70" name="Shape 170"/>
          <p:cNvSpPr txBox="1">
            <a:spLocks noGrp="1"/>
          </p:cNvSpPr>
          <p:nvPr>
            <p:ph type="body" idx="7"/>
          </p:nvPr>
        </p:nvSpPr>
        <p:spPr>
          <a:xfrm>
            <a:off x="6732485" y="1233420"/>
            <a:ext cx="1948200" cy="514800"/>
          </a:xfrm>
          <a:prstGeom prst="rect">
            <a:avLst/>
          </a:prstGeom>
          <a:noFill/>
          <a:ln>
            <a:noFill/>
          </a:ln>
        </p:spPr>
        <p:txBody>
          <a:bodyPr wrap="square" lIns="91425" tIns="91425" rIns="91425" bIns="91425" anchor="b" anchorCtr="0"/>
          <a:lstStyle>
            <a:lvl1pPr marL="0" marR="0" lvl="0" indent="0" algn="ctr" rtl="0">
              <a:lnSpc>
                <a:spcPct val="100000"/>
              </a:lnSpc>
              <a:spcBef>
                <a:spcPts val="480"/>
              </a:spcBef>
              <a:spcAft>
                <a:spcPts val="0"/>
              </a:spcAft>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71" name="Shape 171"/>
          <p:cNvSpPr txBox="1">
            <a:spLocks noGrp="1"/>
          </p:cNvSpPr>
          <p:nvPr>
            <p:ph type="body" idx="8"/>
          </p:nvPr>
        </p:nvSpPr>
        <p:spPr>
          <a:xfrm>
            <a:off x="6732485" y="1904515"/>
            <a:ext cx="1948200" cy="2577900"/>
          </a:xfrm>
          <a:prstGeom prst="rect">
            <a:avLst/>
          </a:prstGeom>
          <a:noFill/>
          <a:ln>
            <a:noFill/>
          </a:ln>
        </p:spPr>
        <p:txBody>
          <a:bodyPr wrap="square" lIns="91425" tIns="91425" rIns="91425" bIns="91425" anchor="t" anchorCtr="0"/>
          <a:lstStyle>
            <a:lvl1pPr marL="285750" marR="0" lvl="0" indent="-1587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172" name="Shape 172"/>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24730476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73"/>
        <p:cNvGrpSpPr/>
        <p:nvPr/>
      </p:nvGrpSpPr>
      <p:grpSpPr>
        <a:xfrm>
          <a:off x="0" y="0"/>
          <a:ext cx="0" cy="0"/>
          <a:chOff x="0" y="0"/>
          <a:chExt cx="0" cy="0"/>
        </a:xfrm>
      </p:grpSpPr>
      <p:sp>
        <p:nvSpPr>
          <p:cNvPr id="174" name="Shape 174"/>
          <p:cNvSpPr/>
          <p:nvPr/>
        </p:nvSpPr>
        <p:spPr>
          <a:xfrm>
            <a:off x="4669117" y="-126997"/>
            <a:ext cx="4736400" cy="5285400"/>
          </a:xfrm>
          <a:prstGeom prst="rect">
            <a:avLst/>
          </a:prstGeom>
          <a:solidFill>
            <a:schemeClr val="lt1"/>
          </a:solidFill>
          <a:ln>
            <a:noFill/>
          </a:ln>
        </p:spPr>
        <p:txBody>
          <a:bodyPr wrap="square" lIns="91425" tIns="45700" rIns="91425" bIns="45700" anchor="ctr" anchorCtr="0">
            <a:noAutofit/>
          </a:bodyPr>
          <a:lstStyle/>
          <a:p>
            <a:pPr algn="ctr" defTabSz="914400">
              <a:buClr>
                <a:srgbClr val="000000"/>
              </a:buClr>
              <a:buFont typeface="Arial"/>
              <a:buNone/>
            </a:pPr>
            <a:endParaRPr kern="0">
              <a:solidFill>
                <a:srgbClr val="8198A4"/>
              </a:solidFill>
              <a:latin typeface="Source Sans Pro"/>
              <a:ea typeface="Source Sans Pro"/>
              <a:cs typeface="Source Sans Pro"/>
              <a:sym typeface="Source Sans Pro"/>
            </a:endParaRPr>
          </a:p>
        </p:txBody>
      </p:sp>
      <p:sp>
        <p:nvSpPr>
          <p:cNvPr id="175" name="Shape 175"/>
          <p:cNvSpPr/>
          <p:nvPr/>
        </p:nvSpPr>
        <p:spPr>
          <a:xfrm>
            <a:off x="-67233" y="-126997"/>
            <a:ext cx="4736400" cy="5285400"/>
          </a:xfrm>
          <a:prstGeom prst="rect">
            <a:avLst/>
          </a:prstGeom>
          <a:solidFill>
            <a:srgbClr val="97ACB5"/>
          </a:solidFill>
          <a:ln>
            <a:noFill/>
          </a:ln>
        </p:spPr>
        <p:txBody>
          <a:bodyPr wrap="square" lIns="91425" tIns="45700" rIns="91425" bIns="45700" anchor="ctr" anchorCtr="0">
            <a:noAutofit/>
          </a:bodyPr>
          <a:lstStyle/>
          <a:p>
            <a:pPr algn="ctr" defTabSz="914400">
              <a:buClr>
                <a:srgbClr val="000000"/>
              </a:buClr>
              <a:buFont typeface="Arial"/>
              <a:buNone/>
            </a:pPr>
            <a:endParaRPr kern="0">
              <a:solidFill>
                <a:srgbClr val="8198A4"/>
              </a:solidFill>
              <a:latin typeface="Source Sans Pro"/>
              <a:ea typeface="Source Sans Pro"/>
              <a:cs typeface="Source Sans Pro"/>
              <a:sym typeface="Source Sans Pro"/>
            </a:endParaRPr>
          </a:p>
        </p:txBody>
      </p:sp>
      <p:sp>
        <p:nvSpPr>
          <p:cNvPr id="176" name="Shape 176"/>
          <p:cNvSpPr txBox="1">
            <a:spLocks noGrp="1"/>
          </p:cNvSpPr>
          <p:nvPr>
            <p:ph type="title"/>
          </p:nvPr>
        </p:nvSpPr>
        <p:spPr>
          <a:xfrm>
            <a:off x="239057" y="483683"/>
            <a:ext cx="4430100" cy="4146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77" name="Shape 177"/>
          <p:cNvSpPr>
            <a:spLocks noGrp="1"/>
          </p:cNvSpPr>
          <p:nvPr>
            <p:ph type="pic" idx="2"/>
          </p:nvPr>
        </p:nvSpPr>
        <p:spPr>
          <a:xfrm>
            <a:off x="4669117" y="0"/>
            <a:ext cx="4474800" cy="5143500"/>
          </a:xfrm>
          <a:prstGeom prst="rect">
            <a:avLst/>
          </a:prstGeom>
          <a:noFill/>
          <a:ln>
            <a:noFill/>
          </a:ln>
        </p:spPr>
        <p:txBody>
          <a:bodyPr wrap="square" lIns="91425" tIns="91425" rIns="91425" bIns="91425" anchor="t" anchorCtr="0"/>
          <a:lstStyle>
            <a:lvl1pPr marL="0" marR="0" lvl="0" indent="0" algn="l" rtl="0">
              <a:lnSpc>
                <a:spcPct val="100000"/>
              </a:lnSpc>
              <a:spcBef>
                <a:spcPts val="640"/>
              </a:spcBef>
              <a:spcAft>
                <a:spcPts val="0"/>
              </a:spcAft>
              <a:buClr>
                <a:srgbClr val="878787"/>
              </a:buClr>
              <a:buFont typeface="Arial"/>
              <a:buNone/>
              <a:defRPr sz="32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560"/>
              </a:spcBef>
              <a:spcAft>
                <a:spcPts val="0"/>
              </a:spcAft>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80"/>
              </a:spcBef>
              <a:spcAft>
                <a:spcPts val="0"/>
              </a:spcAft>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78" name="Shape 178"/>
          <p:cNvSpPr txBox="1">
            <a:spLocks noGrp="1"/>
          </p:cNvSpPr>
          <p:nvPr>
            <p:ph type="body" idx="1"/>
          </p:nvPr>
        </p:nvSpPr>
        <p:spPr>
          <a:xfrm>
            <a:off x="239057" y="224618"/>
            <a:ext cx="4430100" cy="229200"/>
          </a:xfrm>
          <a:prstGeom prst="rect">
            <a:avLst/>
          </a:prstGeom>
          <a:noFill/>
          <a:ln>
            <a:noFill/>
          </a:ln>
        </p:spPr>
        <p:txBody>
          <a:bodyPr wrap="square" lIns="91425" tIns="91425" rIns="91425" bIns="91425" anchor="t" anchorCtr="0"/>
          <a:lstStyle>
            <a:lvl1pPr marL="0" marR="0" lvl="0" indent="0" algn="l" rtl="0">
              <a:lnSpc>
                <a:spcPct val="100000"/>
              </a:lnSpc>
              <a:spcBef>
                <a:spcPts val="200"/>
              </a:spcBef>
              <a:spcAft>
                <a:spcPts val="0"/>
              </a:spcAft>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200"/>
              </a:spcBef>
              <a:spcAft>
                <a:spcPts val="0"/>
              </a:spcAft>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180"/>
              </a:spcBef>
              <a:spcAft>
                <a:spcPts val="0"/>
              </a:spcAft>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180"/>
              </a:spcBef>
              <a:spcAft>
                <a:spcPts val="0"/>
              </a:spcAft>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79" name="Shape 179"/>
          <p:cNvSpPr txBox="1">
            <a:spLocks noGrp="1"/>
          </p:cNvSpPr>
          <p:nvPr>
            <p:ph type="body" idx="3"/>
          </p:nvPr>
        </p:nvSpPr>
        <p:spPr>
          <a:xfrm>
            <a:off x="239057" y="1225716"/>
            <a:ext cx="4430100" cy="914400"/>
          </a:xfrm>
          <a:prstGeom prst="rect">
            <a:avLst/>
          </a:prstGeom>
          <a:noFill/>
          <a:ln>
            <a:noFill/>
          </a:ln>
        </p:spPr>
        <p:txBody>
          <a:bodyPr wrap="square" lIns="91425" tIns="91425" rIns="91425" bIns="91425" anchor="t" anchorCtr="0"/>
          <a:lstStyle>
            <a:lvl1pPr marL="342900" marR="0" lvl="0" indent="-1397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07950" algn="l" rtl="0">
              <a:lnSpc>
                <a:spcPct val="100000"/>
              </a:lnSpc>
              <a:spcBef>
                <a:spcPts val="280"/>
              </a:spcBef>
              <a:spcAft>
                <a:spcPts val="0"/>
              </a:spcAft>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76200" algn="l" rtl="0">
              <a:lnSpc>
                <a:spcPct val="100000"/>
              </a:lnSpc>
              <a:spcBef>
                <a:spcPts val="240"/>
              </a:spcBef>
              <a:spcAft>
                <a:spcPts val="0"/>
              </a:spcAft>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95250" algn="l" rtl="0">
              <a:lnSpc>
                <a:spcPct val="100000"/>
              </a:lnSpc>
              <a:spcBef>
                <a:spcPts val="220"/>
              </a:spcBef>
              <a:spcAft>
                <a:spcPts val="0"/>
              </a:spcAft>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95250" algn="l" rtl="0">
              <a:lnSpc>
                <a:spcPct val="100000"/>
              </a:lnSpc>
              <a:spcBef>
                <a:spcPts val="220"/>
              </a:spcBef>
              <a:spcAft>
                <a:spcPts val="0"/>
              </a:spcAft>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8419469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457199" y="342231"/>
            <a:ext cx="6662400" cy="363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82" name="Shape 182"/>
          <p:cNvSpPr/>
          <p:nvPr/>
        </p:nvSpPr>
        <p:spPr>
          <a:xfrm>
            <a:off x="-163869" y="-65546"/>
            <a:ext cx="9447300" cy="5284800"/>
          </a:xfrm>
          <a:prstGeom prst="rect">
            <a:avLst/>
          </a:prstGeom>
          <a:solidFill>
            <a:schemeClr val="dk2"/>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algn="ctr" defTabSz="914400">
              <a:buClr>
                <a:srgbClr val="000000"/>
              </a:buClr>
              <a:buFont typeface="Arial"/>
              <a:buNone/>
            </a:pPr>
            <a:endParaRPr kern="0">
              <a:solidFill>
                <a:srgbClr val="F5F5F5"/>
              </a:solidFill>
              <a:latin typeface="Source Sans Pro"/>
              <a:ea typeface="Source Sans Pro"/>
              <a:cs typeface="Source Sans Pro"/>
              <a:sym typeface="Source Sans Pro"/>
            </a:endParaRPr>
          </a:p>
        </p:txBody>
      </p:sp>
      <p:sp>
        <p:nvSpPr>
          <p:cNvPr id="183" name="Shape 183"/>
          <p:cNvSpPr txBox="1"/>
          <p:nvPr/>
        </p:nvSpPr>
        <p:spPr>
          <a:xfrm>
            <a:off x="1701800" y="3094038"/>
            <a:ext cx="5689500" cy="462000"/>
          </a:xfrm>
          <a:prstGeom prst="rect">
            <a:avLst/>
          </a:prstGeom>
          <a:noFill/>
          <a:ln>
            <a:noFill/>
          </a:ln>
        </p:spPr>
        <p:txBody>
          <a:bodyPr wrap="square" lIns="91425" tIns="45700" rIns="91425" bIns="45700" anchor="t" anchorCtr="0">
            <a:noAutofit/>
          </a:bodyPr>
          <a:lstStyle/>
          <a:p>
            <a:pPr algn="ctr" defTabSz="914400">
              <a:buClr>
                <a:srgbClr val="E8E8E8"/>
              </a:buClr>
              <a:buSzPct val="25000"/>
              <a:buFont typeface="Arial"/>
              <a:buNone/>
            </a:pPr>
            <a:r>
              <a:rPr lang="en" sz="2400" kern="0">
                <a:solidFill>
                  <a:srgbClr val="E8E8E8"/>
                </a:solidFill>
                <a:latin typeface="Arial"/>
                <a:ea typeface="Arial"/>
                <a:cs typeface="Arial"/>
                <a:sym typeface="Arial"/>
              </a:rPr>
              <a:t>A NEW PLATFORM </a:t>
            </a:r>
            <a:r>
              <a:rPr lang="en" sz="2400" kern="0">
                <a:solidFill>
                  <a:srgbClr val="138A7E"/>
                </a:solidFill>
                <a:latin typeface="Arial"/>
                <a:ea typeface="Arial"/>
                <a:cs typeface="Arial"/>
                <a:sym typeface="Arial"/>
              </a:rPr>
              <a:t>FOR A NEW ERA</a:t>
            </a:r>
          </a:p>
        </p:txBody>
      </p:sp>
      <p:pic>
        <p:nvPicPr>
          <p:cNvPr id="184" name="Shape 184" descr="Pivotal_Logo_white.png"/>
          <p:cNvPicPr preferRelativeResize="0"/>
          <p:nvPr/>
        </p:nvPicPr>
        <p:blipFill rotWithShape="1">
          <a:blip r:embed="rId2">
            <a:alphaModFix/>
          </a:blip>
          <a:srcRect r="5544"/>
          <a:stretch/>
        </p:blipFill>
        <p:spPr>
          <a:xfrm>
            <a:off x="1973263" y="1658938"/>
            <a:ext cx="5189400" cy="1260600"/>
          </a:xfrm>
          <a:prstGeom prst="rect">
            <a:avLst/>
          </a:prstGeom>
          <a:noFill/>
          <a:ln>
            <a:noFill/>
          </a:ln>
        </p:spPr>
      </p:pic>
    </p:spTree>
    <p:extLst>
      <p:ext uri="{BB962C8B-B14F-4D97-AF65-F5344CB8AC3E}">
        <p14:creationId xmlns:p14="http://schemas.microsoft.com/office/powerpoint/2010/main" val="3895614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p:spTree>
      <p:nvGrpSpPr>
        <p:cNvPr id="1" name="Shape 185"/>
        <p:cNvGrpSpPr/>
        <p:nvPr/>
      </p:nvGrpSpPr>
      <p:grpSpPr>
        <a:xfrm>
          <a:off x="0" y="0"/>
          <a:ext cx="0" cy="0"/>
          <a:chOff x="0" y="0"/>
          <a:chExt cx="0" cy="0"/>
        </a:xfrm>
      </p:grpSpPr>
    </p:spTree>
    <p:extLst>
      <p:ext uri="{BB962C8B-B14F-4D97-AF65-F5344CB8AC3E}">
        <p14:creationId xmlns:p14="http://schemas.microsoft.com/office/powerpoint/2010/main" val="36993939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457199" y="320038"/>
            <a:ext cx="8229600" cy="363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88" name="Shape 188"/>
          <p:cNvSpPr txBox="1">
            <a:spLocks noGrp="1"/>
          </p:cNvSpPr>
          <p:nvPr>
            <p:ph type="body" idx="1"/>
          </p:nvPr>
        </p:nvSpPr>
        <p:spPr>
          <a:xfrm>
            <a:off x="457200" y="1108074"/>
            <a:ext cx="8229600" cy="3082800"/>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90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254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89" name="Shape 189"/>
          <p:cNvSpPr/>
          <p:nvPr/>
        </p:nvSpPr>
        <p:spPr>
          <a:xfrm>
            <a:off x="0" y="4629150"/>
            <a:ext cx="9144000" cy="385800"/>
          </a:xfrm>
          <a:prstGeom prst="rect">
            <a:avLst/>
          </a:prstGeom>
          <a:solidFill>
            <a:srgbClr val="00786E"/>
          </a:solidFill>
          <a:ln>
            <a:noFill/>
          </a:ln>
        </p:spPr>
        <p:txBody>
          <a:bodyPr wrap="square" lIns="91425" tIns="45700" rIns="91425" bIns="45700" anchor="ctr" anchorCtr="0">
            <a:noAutofit/>
          </a:bodyPr>
          <a:lstStyle/>
          <a:p>
            <a:pP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sp>
        <p:nvSpPr>
          <p:cNvPr id="190" name="Shape 190"/>
          <p:cNvSpPr txBox="1"/>
          <p:nvPr/>
        </p:nvSpPr>
        <p:spPr>
          <a:xfrm>
            <a:off x="366712" y="5018448"/>
            <a:ext cx="2274900" cy="92400"/>
          </a:xfrm>
          <a:prstGeom prst="rect">
            <a:avLst/>
          </a:prstGeom>
          <a:noFill/>
          <a:ln>
            <a:noFill/>
          </a:ln>
        </p:spPr>
        <p:txBody>
          <a:bodyPr wrap="square"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Pr>
              <a:t>© Copyright 2015 Pivotal. All rights reserved.</a:t>
            </a:r>
          </a:p>
        </p:txBody>
      </p:sp>
      <p:pic>
        <p:nvPicPr>
          <p:cNvPr id="191" name="Shape 191" descr="Pivotal_Logo_white.png"/>
          <p:cNvPicPr preferRelativeResize="0"/>
          <p:nvPr/>
        </p:nvPicPr>
        <p:blipFill rotWithShape="1">
          <a:blip r:embed="rId2">
            <a:alphaModFix/>
          </a:blip>
          <a:srcRect/>
          <a:stretch/>
        </p:blipFill>
        <p:spPr>
          <a:xfrm>
            <a:off x="7941732" y="4713966"/>
            <a:ext cx="957300" cy="219600"/>
          </a:xfrm>
          <a:prstGeom prst="rect">
            <a:avLst/>
          </a:prstGeom>
          <a:noFill/>
          <a:ln>
            <a:noFill/>
          </a:ln>
        </p:spPr>
      </p:pic>
      <p:cxnSp>
        <p:nvCxnSpPr>
          <p:cNvPr id="192" name="Shape 192"/>
          <p:cNvCxnSpPr/>
          <p:nvPr/>
        </p:nvCxnSpPr>
        <p:spPr>
          <a:xfrm>
            <a:off x="0" y="885929"/>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41891424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emp Basic without Rule">
    <p:bg>
      <p:bgPr>
        <a:solidFill>
          <a:srgbClr val="17232A"/>
        </a:solidFill>
        <a:effectLst/>
      </p:bgPr>
    </p:bg>
    <p:spTree>
      <p:nvGrpSpPr>
        <p:cNvPr id="1" name="Shape 193"/>
        <p:cNvGrpSpPr/>
        <p:nvPr/>
      </p:nvGrpSpPr>
      <p:grpSpPr>
        <a:xfrm>
          <a:off x="0" y="0"/>
          <a:ext cx="0" cy="0"/>
          <a:chOff x="0" y="0"/>
          <a:chExt cx="0" cy="0"/>
        </a:xfrm>
      </p:grpSpPr>
      <p:sp>
        <p:nvSpPr>
          <p:cNvPr id="194" name="Shape 194"/>
          <p:cNvSpPr/>
          <p:nvPr/>
        </p:nvSpPr>
        <p:spPr>
          <a:xfrm>
            <a:off x="0" y="4629150"/>
            <a:ext cx="9144000" cy="385800"/>
          </a:xfrm>
          <a:prstGeom prst="rect">
            <a:avLst/>
          </a:prstGeom>
          <a:solidFill>
            <a:srgbClr val="00786E"/>
          </a:solidFill>
          <a:ln>
            <a:noFill/>
          </a:ln>
        </p:spPr>
        <p:txBody>
          <a:bodyPr wrap="square" lIns="91425" tIns="45700" rIns="91425" bIns="45700" anchor="ctr" anchorCtr="0">
            <a:noAutofit/>
          </a:bodyPr>
          <a:lstStyle/>
          <a:p>
            <a:pPr defTabSz="914400">
              <a:buClr>
                <a:srgbClr val="000000"/>
              </a:buClr>
              <a:buFont typeface="Arial"/>
              <a:buNone/>
            </a:pPr>
            <a:endParaRPr kern="0">
              <a:solidFill>
                <a:srgbClr val="FFFFFF"/>
              </a:solidFill>
              <a:latin typeface="Source Sans Pro"/>
              <a:ea typeface="Source Sans Pro"/>
              <a:cs typeface="Source Sans Pro"/>
              <a:sym typeface="Source Sans Pro"/>
            </a:endParaRPr>
          </a:p>
        </p:txBody>
      </p:sp>
      <p:sp>
        <p:nvSpPr>
          <p:cNvPr id="195" name="Shape 195"/>
          <p:cNvSpPr txBox="1"/>
          <p:nvPr/>
        </p:nvSpPr>
        <p:spPr>
          <a:xfrm>
            <a:off x="366712" y="5018448"/>
            <a:ext cx="2274900" cy="92400"/>
          </a:xfrm>
          <a:prstGeom prst="rect">
            <a:avLst/>
          </a:prstGeom>
          <a:noFill/>
          <a:ln>
            <a:noFill/>
          </a:ln>
        </p:spPr>
        <p:txBody>
          <a:bodyPr wrap="square"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Pr>
              <a:t>© Copyright 2015 Pivotal. All rights reserved.</a:t>
            </a:r>
          </a:p>
        </p:txBody>
      </p:sp>
      <p:pic>
        <p:nvPicPr>
          <p:cNvPr id="196" name="Shape 196" descr="Pivotal_Logo_white.png"/>
          <p:cNvPicPr preferRelativeResize="0"/>
          <p:nvPr/>
        </p:nvPicPr>
        <p:blipFill rotWithShape="1">
          <a:blip r:embed="rId2">
            <a:alphaModFix/>
          </a:blip>
          <a:srcRect/>
          <a:stretch/>
        </p:blipFill>
        <p:spPr>
          <a:xfrm>
            <a:off x="7941732" y="4713966"/>
            <a:ext cx="957300" cy="219600"/>
          </a:xfrm>
          <a:prstGeom prst="rect">
            <a:avLst/>
          </a:prstGeom>
          <a:noFill/>
          <a:ln>
            <a:noFill/>
          </a:ln>
        </p:spPr>
      </p:pic>
      <p:sp>
        <p:nvSpPr>
          <p:cNvPr id="197" name="Shape 197"/>
          <p:cNvSpPr txBox="1">
            <a:spLocks noGrp="1"/>
          </p:cNvSpPr>
          <p:nvPr>
            <p:ph type="title"/>
          </p:nvPr>
        </p:nvSpPr>
        <p:spPr>
          <a:xfrm>
            <a:off x="457199" y="320038"/>
            <a:ext cx="8229600" cy="363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98" name="Shape 198"/>
          <p:cNvSpPr txBox="1">
            <a:spLocks noGrp="1"/>
          </p:cNvSpPr>
          <p:nvPr>
            <p:ph type="body" idx="1"/>
          </p:nvPr>
        </p:nvSpPr>
        <p:spPr>
          <a:xfrm>
            <a:off x="457200" y="1108074"/>
            <a:ext cx="8229600" cy="3082800"/>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90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254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113951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469525240"/>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Main page - multiple levels 1">
    <p:spTree>
      <p:nvGrpSpPr>
        <p:cNvPr id="1" name="Shape 614"/>
        <p:cNvGrpSpPr/>
        <p:nvPr/>
      </p:nvGrpSpPr>
      <p:grpSpPr>
        <a:xfrm>
          <a:off x="0" y="0"/>
          <a:ext cx="0" cy="0"/>
          <a:chOff x="0" y="0"/>
          <a:chExt cx="0" cy="0"/>
        </a:xfrm>
      </p:grpSpPr>
      <p:sp>
        <p:nvSpPr>
          <p:cNvPr id="615" name="Shape 615"/>
          <p:cNvSpPr/>
          <p:nvPr/>
        </p:nvSpPr>
        <p:spPr>
          <a:xfrm>
            <a:off x="0" y="0"/>
            <a:ext cx="9144000" cy="54000"/>
          </a:xfrm>
          <a:prstGeom prst="rect">
            <a:avLst/>
          </a:prstGeom>
          <a:solidFill>
            <a:srgbClr val="008774"/>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616" name="Shape 61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2779" y="4855076"/>
            <a:ext cx="731400" cy="171300"/>
          </a:xfrm>
          <a:prstGeom prst="rect">
            <a:avLst/>
          </a:prstGeom>
          <a:noFill/>
          <a:ln>
            <a:noFill/>
          </a:ln>
        </p:spPr>
      </p:pic>
      <p:sp>
        <p:nvSpPr>
          <p:cNvPr id="617" name="Shape 617"/>
          <p:cNvSpPr txBox="1">
            <a:spLocks noGrp="1"/>
          </p:cNvSpPr>
          <p:nvPr>
            <p:ph type="subTitle" idx="1"/>
          </p:nvPr>
        </p:nvSpPr>
        <p:spPr>
          <a:xfrm>
            <a:off x="137300" y="624700"/>
            <a:ext cx="9035700" cy="5421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618" name="Shape 618"/>
          <p:cNvSpPr txBox="1">
            <a:spLocks noGrp="1"/>
          </p:cNvSpPr>
          <p:nvPr>
            <p:ph type="title"/>
          </p:nvPr>
        </p:nvSpPr>
        <p:spPr>
          <a:xfrm>
            <a:off x="108371" y="169550"/>
            <a:ext cx="9035700" cy="542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619" name="Shape 619"/>
          <p:cNvSpPr txBox="1">
            <a:spLocks noGrp="1"/>
          </p:cNvSpPr>
          <p:nvPr>
            <p:ph type="body" idx="2"/>
          </p:nvPr>
        </p:nvSpPr>
        <p:spPr>
          <a:xfrm>
            <a:off x="289150" y="1214375"/>
            <a:ext cx="7358700" cy="3231000"/>
          </a:xfrm>
          <a:prstGeom prst="rect">
            <a:avLst/>
          </a:prstGeom>
          <a:noFill/>
          <a:ln>
            <a:noFill/>
          </a:ln>
        </p:spPr>
        <p:txBody>
          <a:bodyPr wrap="square" lIns="91425" tIns="91425" rIns="91425" bIns="91425" anchor="t" anchorCtr="0"/>
          <a:lstStyle>
            <a:lvl1pPr marL="0" marR="0" lvl="0" indent="101600" algn="l" rtl="0">
              <a:lnSpc>
                <a:spcPct val="115000"/>
              </a:lnSpc>
              <a:spcBef>
                <a:spcPts val="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1pPr>
            <a:lvl2pPr marL="457200" marR="0" lvl="1" indent="76200" algn="l" rtl="0">
              <a:lnSpc>
                <a:spcPct val="115000"/>
              </a:lnSpc>
              <a:spcBef>
                <a:spcPts val="0"/>
              </a:spcBef>
              <a:spcAft>
                <a:spcPts val="0"/>
              </a:spcAft>
              <a:buClr>
                <a:schemeClr val="dk2"/>
              </a:buClr>
              <a:buSzPct val="100000"/>
              <a:buFont typeface="Arial"/>
              <a:buChar char="‒"/>
              <a:defRPr sz="1200" b="0" i="0" u="none" strike="noStrike" cap="none">
                <a:solidFill>
                  <a:schemeClr val="dk2"/>
                </a:solidFill>
                <a:latin typeface="Arial"/>
                <a:ea typeface="Arial"/>
                <a:cs typeface="Arial"/>
                <a:sym typeface="Arial"/>
              </a:defRPr>
            </a:lvl2pPr>
            <a:lvl3pPr marL="914400" marR="0" lvl="2"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3pPr>
            <a:lvl4pPr marL="1371600" marR="0" lvl="3"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4pPr>
            <a:lvl5pPr marL="1828800" marR="0" lvl="4"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5pPr>
            <a:lvl6pPr marL="2286000" marR="0" lvl="5"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6pPr>
            <a:lvl7pPr marL="2743200" marR="0" lvl="6"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7pPr>
            <a:lvl8pPr marL="3200400" marR="0" lvl="7"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8pPr>
            <a:lvl9pPr marL="3657600" marR="0" lvl="8"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9pPr>
          </a:lstStyle>
          <a:p>
            <a:endParaRPr/>
          </a:p>
        </p:txBody>
      </p:sp>
      <p:sp>
        <p:nvSpPr>
          <p:cNvPr id="620" name="Shape 620"/>
          <p:cNvSpPr txBox="1"/>
          <p:nvPr/>
        </p:nvSpPr>
        <p:spPr>
          <a:xfrm>
            <a:off x="167107" y="5018448"/>
            <a:ext cx="2274900" cy="99900"/>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50" b="0" i="0" u="none" strike="noStrike" cap="none">
                <a:solidFill>
                  <a:srgbClr val="7F7F7F"/>
                </a:solidFill>
                <a:latin typeface="Arial"/>
                <a:ea typeface="Arial"/>
                <a:cs typeface="Arial"/>
                <a:sym typeface="Arial"/>
              </a:rPr>
              <a:t>© 201</a:t>
            </a:r>
            <a:r>
              <a:rPr lang="en" sz="650">
                <a:solidFill>
                  <a:srgbClr val="7F7F7F"/>
                </a:solidFill>
              </a:rPr>
              <a:t>7</a:t>
            </a:r>
            <a:r>
              <a:rPr lang="en" sz="650" b="0" i="0" u="none" strike="noStrike" cap="none">
                <a:solidFill>
                  <a:srgbClr val="7F7F7F"/>
                </a:solidFill>
                <a:latin typeface="Arial"/>
                <a:ea typeface="Arial"/>
                <a:cs typeface="Arial"/>
                <a:sym typeface="Arial"/>
              </a:rPr>
              <a:t> Pivotal Software, Inc.  All rights reserved.</a:t>
            </a:r>
          </a:p>
        </p:txBody>
      </p:sp>
    </p:spTree>
    <p:extLst>
      <p:ext uri="{BB962C8B-B14F-4D97-AF65-F5344CB8AC3E}">
        <p14:creationId xmlns:p14="http://schemas.microsoft.com/office/powerpoint/2010/main" val="4082219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Page">
    <p:spTree>
      <p:nvGrpSpPr>
        <p:cNvPr id="1" name="Shape 51"/>
        <p:cNvGrpSpPr/>
        <p:nvPr/>
      </p:nvGrpSpPr>
      <p:grpSpPr>
        <a:xfrm>
          <a:off x="0" y="0"/>
          <a:ext cx="0" cy="0"/>
          <a:chOff x="0" y="0"/>
          <a:chExt cx="0" cy="0"/>
        </a:xfrm>
      </p:grpSpPr>
      <p:sp>
        <p:nvSpPr>
          <p:cNvPr id="52" name="Shape 52"/>
          <p:cNvSpPr/>
          <p:nvPr/>
        </p:nvSpPr>
        <p:spPr>
          <a:xfrm>
            <a:off x="-7050" y="0"/>
            <a:ext cx="9158100" cy="5143500"/>
          </a:xfrm>
          <a:prstGeom prst="rect">
            <a:avLst/>
          </a:prstGeom>
          <a:solidFill>
            <a:srgbClr val="23323D"/>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pic>
        <p:nvPicPr>
          <p:cNvPr id="53" name="Shape 5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74700" y="1295400"/>
            <a:ext cx="1431300" cy="336600"/>
          </a:xfrm>
          <a:prstGeom prst="rect">
            <a:avLst/>
          </a:prstGeom>
          <a:noFill/>
          <a:ln>
            <a:noFill/>
          </a:ln>
        </p:spPr>
      </p:pic>
      <p:sp>
        <p:nvSpPr>
          <p:cNvPr id="54" name="Shape 54"/>
          <p:cNvSpPr txBox="1">
            <a:spLocks noGrp="1"/>
          </p:cNvSpPr>
          <p:nvPr>
            <p:ph type="title"/>
          </p:nvPr>
        </p:nvSpPr>
        <p:spPr>
          <a:xfrm>
            <a:off x="659044" y="1951688"/>
            <a:ext cx="7611600" cy="10263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2"/>
              </a:buClr>
              <a:buFont typeface="Arial"/>
              <a:buNone/>
              <a:defRPr sz="3600" b="1" i="0" u="none" strike="noStrike" cap="none">
                <a:solidFill>
                  <a:schemeClr val="accent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55" name="Shape 55"/>
          <p:cNvSpPr txBox="1">
            <a:spLocks noGrp="1"/>
          </p:cNvSpPr>
          <p:nvPr>
            <p:ph type="subTitle" idx="1"/>
          </p:nvPr>
        </p:nvSpPr>
        <p:spPr>
          <a:xfrm>
            <a:off x="657772" y="3303416"/>
            <a:ext cx="4380600" cy="3837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Arial"/>
              <a:buNone/>
              <a:defRPr sz="1600"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Shape 56"/>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sz="1300"/>
              <a:t>‹#›</a:t>
            </a:fld>
            <a:endParaRPr lang="en" sz="1300"/>
          </a:p>
        </p:txBody>
      </p:sp>
    </p:spTree>
    <p:extLst>
      <p:ext uri="{BB962C8B-B14F-4D97-AF65-F5344CB8AC3E}">
        <p14:creationId xmlns:p14="http://schemas.microsoft.com/office/powerpoint/2010/main" val="2884777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617314889"/>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312872"/>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3115448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2.xml"/><Relationship Id="rId9" Type="http://schemas.openxmlformats.org/officeDocument/2006/relationships/image" Target="../media/image1.png"/><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2.xml"/><Relationship Id="rId20" Type="http://schemas.openxmlformats.org/officeDocument/2006/relationships/theme" Target="../theme/theme3.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slideLayout" Target="../slideLayouts/slideLayout28.xml"/><Relationship Id="rId16" Type="http://schemas.openxmlformats.org/officeDocument/2006/relationships/slideLayout" Target="../slideLayouts/slideLayout29.xml"/><Relationship Id="rId17" Type="http://schemas.openxmlformats.org/officeDocument/2006/relationships/slideLayout" Target="../slideLayouts/slideLayout30.xml"/><Relationship Id="rId18" Type="http://schemas.openxmlformats.org/officeDocument/2006/relationships/slideLayout" Target="../slideLayouts/slideLayout31.xml"/><Relationship Id="rId19" Type="http://schemas.openxmlformats.org/officeDocument/2006/relationships/slideLayout" Target="../slideLayouts/slideLayout3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14" r:id="rId4"/>
    <p:sldLayoutId id="2147484116" r:id="rId5"/>
    <p:sldLayoutId id="2147484126" r:id="rId6"/>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4898991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199" y="342231"/>
            <a:ext cx="6662400" cy="363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87" name="Shape 87"/>
          <p:cNvSpPr txBox="1">
            <a:spLocks noGrp="1"/>
          </p:cNvSpPr>
          <p:nvPr>
            <p:ph type="body" idx="1"/>
          </p:nvPr>
        </p:nvSpPr>
        <p:spPr>
          <a:xfrm>
            <a:off x="457200" y="1519379"/>
            <a:ext cx="8229600" cy="3075299"/>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829793404"/>
      </p:ext>
    </p:extLst>
  </p:cSld>
  <p:clrMap bg1="lt1" tx1="dk1" bg2="dk2" tx2="lt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39" r:id="rId12"/>
    <p:sldLayoutId id="2147484140" r:id="rId13"/>
    <p:sldLayoutId id="2147484141" r:id="rId14"/>
    <p:sldLayoutId id="2147484142" r:id="rId15"/>
    <p:sldLayoutId id="2147484143" r:id="rId16"/>
    <p:sldLayoutId id="2147484144" r:id="rId17"/>
    <p:sldLayoutId id="2147484145" r:id="rId18"/>
    <p:sldLayoutId id="214748414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omments" Target="../comments/comment1.xml"/><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hyperlink" Target="https://youtu.be/xU267-YHN5c?t=1938" TargetMode="External"/><Relationship Id="rId4" Type="http://schemas.openxmlformats.org/officeDocument/2006/relationships/image" Target="../media/image34.png"/><Relationship Id="rId5" Type="http://schemas.openxmlformats.org/officeDocument/2006/relationships/image" Target="../media/image35.jpe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jpeg"/><Relationship Id="rId7"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jpeg"/><Relationship Id="rId7"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s>
</file>

<file path=ppt/slides/_rels/slide36.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61.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2.emf"/><Relationship Id="rId4" Type="http://schemas.openxmlformats.org/officeDocument/2006/relationships/image" Target="../media/image53.emf"/><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61.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2.emf"/><Relationship Id="rId4" Type="http://schemas.openxmlformats.org/officeDocument/2006/relationships/image" Target="../media/image53.emf"/><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4.png"/><Relationship Id="rId5" Type="http://schemas.openxmlformats.org/officeDocument/2006/relationships/image" Target="../media/image59.png"/><Relationship Id="rId6" Type="http://schemas.openxmlformats.org/officeDocument/2006/relationships/image" Target="../media/image33.png"/><Relationship Id="rId7"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chart" Target="../charts/char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pic>
        <p:nvPicPr>
          <p:cNvPr id="875" name="Shape 87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25"/>
            <a:ext cx="9161400" cy="5143500"/>
          </a:xfrm>
          <a:prstGeom prst="rect">
            <a:avLst/>
          </a:prstGeom>
          <a:noFill/>
          <a:ln>
            <a:noFill/>
          </a:ln>
        </p:spPr>
      </p:pic>
      <p:sp>
        <p:nvSpPr>
          <p:cNvPr id="876" name="Shape 876"/>
          <p:cNvSpPr/>
          <p:nvPr/>
        </p:nvSpPr>
        <p:spPr>
          <a:xfrm>
            <a:off x="150" y="0"/>
            <a:ext cx="9144000" cy="5143500"/>
          </a:xfrm>
          <a:prstGeom prst="rect">
            <a:avLst/>
          </a:prstGeom>
          <a:solidFill>
            <a:srgbClr val="402349">
              <a:alpha val="20390"/>
            </a:srgbClr>
          </a:solidFill>
          <a:ln>
            <a:noFill/>
          </a:ln>
          <a:effectLst>
            <a:outerShdw blurRad="50799" dist="25400" dir="5400000" rotWithShape="0">
              <a:srgbClr val="000000">
                <a:alpha val="49410"/>
              </a:srgbClr>
            </a:outerShdw>
          </a:effectLst>
        </p:spPr>
        <p:txBody>
          <a:bodyPr wrap="square" lIns="26775" tIns="26775" rIns="26775" bIns="26775" anchor="ctr" anchorCtr="0">
            <a:noAutofit/>
          </a:bodyPr>
          <a:lstStyle/>
          <a:p>
            <a:pPr marL="0" marR="0" lvl="0" indent="0" algn="l" rtl="0">
              <a:lnSpc>
                <a:spcPct val="100000"/>
              </a:lnSpc>
              <a:spcBef>
                <a:spcPts val="0"/>
              </a:spcBef>
              <a:spcAft>
                <a:spcPts val="0"/>
              </a:spcAft>
              <a:buClr>
                <a:srgbClr val="FFFFFF"/>
              </a:buClr>
              <a:buFont typeface="Arial"/>
              <a:buNone/>
            </a:pPr>
            <a:endParaRPr sz="1400" b="0" i="0" u="none" strike="noStrike" cap="none">
              <a:solidFill>
                <a:srgbClr val="000000"/>
              </a:solidFill>
              <a:latin typeface="Arial"/>
              <a:ea typeface="Arial"/>
              <a:cs typeface="Arial"/>
              <a:sym typeface="Arial"/>
            </a:endParaRPr>
          </a:p>
        </p:txBody>
      </p:sp>
      <p:sp>
        <p:nvSpPr>
          <p:cNvPr id="877" name="Shape 877"/>
          <p:cNvSpPr txBox="1">
            <a:spLocks noGrp="1"/>
          </p:cNvSpPr>
          <p:nvPr>
            <p:ph type="title"/>
          </p:nvPr>
        </p:nvSpPr>
        <p:spPr>
          <a:xfrm>
            <a:off x="120400" y="2315450"/>
            <a:ext cx="9161400" cy="2558700"/>
          </a:xfrm>
          <a:prstGeom prst="rect">
            <a:avLst/>
          </a:prstGeom>
        </p:spPr>
        <p:txBody>
          <a:bodyPr wrap="square" lIns="91425" tIns="91425" rIns="91425" bIns="91425" anchor="ctr" anchorCtr="0">
            <a:noAutofit/>
          </a:bodyPr>
          <a:lstStyle/>
          <a:p>
            <a:pPr lvl="0">
              <a:spcBef>
                <a:spcPts val="0"/>
              </a:spcBef>
              <a:buNone/>
            </a:pPr>
            <a:r>
              <a:rPr lang="en" sz="1800" dirty="0">
                <a:solidFill>
                  <a:srgbClr val="FFFFFF"/>
                </a:solidFill>
              </a:rPr>
              <a:t> </a:t>
            </a:r>
          </a:p>
          <a:p>
            <a:pPr lvl="0">
              <a:spcBef>
                <a:spcPts val="0"/>
              </a:spcBef>
              <a:buNone/>
            </a:pPr>
            <a:endParaRPr sz="1800" dirty="0">
              <a:solidFill>
                <a:srgbClr val="FFFFFF"/>
              </a:solidFill>
            </a:endParaRPr>
          </a:p>
          <a:p>
            <a:pPr lvl="0">
              <a:spcBef>
                <a:spcPts val="0"/>
              </a:spcBef>
              <a:buClr>
                <a:schemeClr val="dk1"/>
              </a:buClr>
              <a:buSzPct val="39285"/>
              <a:buFont typeface="Arial"/>
              <a:buNone/>
            </a:pPr>
            <a:r>
              <a:rPr lang="en-US" sz="2800" dirty="0" smtClean="0">
                <a:solidFill>
                  <a:srgbClr val="FFFFFF"/>
                </a:solidFill>
              </a:rPr>
              <a:t>Cloud Native Architecture</a:t>
            </a:r>
          </a:p>
          <a:p>
            <a:pPr lvl="0">
              <a:spcBef>
                <a:spcPts val="0"/>
              </a:spcBef>
              <a:buNone/>
            </a:pPr>
            <a:r>
              <a:rPr lang="en-US" sz="1800" b="0" dirty="0" smtClean="0">
                <a:solidFill>
                  <a:srgbClr val="FFFFFF"/>
                </a:solidFill>
              </a:rPr>
              <a:t>Yadhav Jayaraman</a:t>
            </a:r>
            <a:endParaRPr lang="en" sz="1800" b="0" dirty="0">
              <a:solidFill>
                <a:srgbClr val="FFFFFF"/>
              </a:solidFill>
            </a:endParaRPr>
          </a:p>
        </p:txBody>
      </p:sp>
      <p:pic>
        <p:nvPicPr>
          <p:cNvPr id="878" name="Shape 87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86414" y="4854091"/>
            <a:ext cx="712200" cy="173700"/>
          </a:xfrm>
          <a:prstGeom prst="rect">
            <a:avLst/>
          </a:prstGeom>
          <a:noFill/>
          <a:ln>
            <a:noFill/>
          </a:ln>
        </p:spPr>
      </p:pic>
      <p:sp>
        <p:nvSpPr>
          <p:cNvPr id="879" name="Shape 879"/>
          <p:cNvSpPr txBox="1">
            <a:spLocks noGrp="1"/>
          </p:cNvSpPr>
          <p:nvPr>
            <p:ph type="sldNum" idx="12"/>
          </p:nvPr>
        </p:nvSpPr>
        <p:spPr>
          <a:xfrm>
            <a:off x="8595309" y="47441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a:t>
            </a:fld>
            <a:endParaRPr lang="en"/>
          </a:p>
        </p:txBody>
      </p:sp>
    </p:spTree>
    <p:extLst>
      <p:ext uri="{BB962C8B-B14F-4D97-AF65-F5344CB8AC3E}">
        <p14:creationId xmlns:p14="http://schemas.microsoft.com/office/powerpoint/2010/main" val="15524285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Shape 387"/>
          <p:cNvPicPr preferRelativeResize="0"/>
          <p:nvPr/>
        </p:nvPicPr>
        <p:blipFill>
          <a:blip r:embed="rId3">
            <a:alphaModFix/>
          </a:blip>
          <a:stretch>
            <a:fillRect/>
          </a:stretch>
        </p:blipFill>
        <p:spPr>
          <a:xfrm>
            <a:off x="2757349" y="1389950"/>
            <a:ext cx="4678026" cy="3708950"/>
          </a:xfrm>
          <a:prstGeom prst="rect">
            <a:avLst/>
          </a:prstGeom>
          <a:noFill/>
          <a:ln>
            <a:noFill/>
          </a:ln>
        </p:spPr>
      </p:pic>
      <p:sp>
        <p:nvSpPr>
          <p:cNvPr id="388" name="Shape 388"/>
          <p:cNvSpPr txBox="1"/>
          <p:nvPr/>
        </p:nvSpPr>
        <p:spPr>
          <a:xfrm>
            <a:off x="636131" y="315972"/>
            <a:ext cx="7656600" cy="584700"/>
          </a:xfrm>
          <a:prstGeom prst="rect">
            <a:avLst/>
          </a:prstGeom>
          <a:noFill/>
          <a:ln>
            <a:noFill/>
          </a:ln>
        </p:spPr>
        <p:txBody>
          <a:bodyPr wrap="square" lIns="91425" tIns="45700" rIns="91425" bIns="45700" anchor="t" anchorCtr="0">
            <a:noAutofit/>
          </a:bodyPr>
          <a:lstStyle/>
          <a:p>
            <a:pPr defTabSz="914400">
              <a:buClr>
                <a:srgbClr val="FFFFFF"/>
              </a:buClr>
              <a:buSzPct val="25000"/>
              <a:buFont typeface="Calibri"/>
              <a:buNone/>
            </a:pPr>
            <a:r>
              <a:rPr lang="en" sz="3200" kern="0">
                <a:solidFill>
                  <a:srgbClr val="FFFFFF"/>
                </a:solidFill>
                <a:latin typeface="Calibri"/>
                <a:ea typeface="Calibri"/>
                <a:cs typeface="Calibri"/>
                <a:sym typeface="Calibri"/>
              </a:rPr>
              <a:t>Organizations are notoriously inefficient in delivering value</a:t>
            </a:r>
          </a:p>
        </p:txBody>
      </p:sp>
    </p:spTree>
    <p:extLst>
      <p:ext uri="{BB962C8B-B14F-4D97-AF65-F5344CB8AC3E}">
        <p14:creationId xmlns:p14="http://schemas.microsoft.com/office/powerpoint/2010/main" val="66817743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Shape 393"/>
          <p:cNvPicPr preferRelativeResize="0"/>
          <p:nvPr/>
        </p:nvPicPr>
        <p:blipFill>
          <a:blip r:embed="rId3">
            <a:alphaModFix/>
          </a:blip>
          <a:stretch>
            <a:fillRect/>
          </a:stretch>
        </p:blipFill>
        <p:spPr>
          <a:xfrm>
            <a:off x="152400" y="826780"/>
            <a:ext cx="8839202" cy="3845360"/>
          </a:xfrm>
          <a:prstGeom prst="rect">
            <a:avLst/>
          </a:prstGeom>
          <a:noFill/>
          <a:ln>
            <a:noFill/>
          </a:ln>
        </p:spPr>
      </p:pic>
      <p:sp>
        <p:nvSpPr>
          <p:cNvPr id="394" name="Shape 394"/>
          <p:cNvSpPr txBox="1"/>
          <p:nvPr/>
        </p:nvSpPr>
        <p:spPr>
          <a:xfrm>
            <a:off x="506950" y="91025"/>
            <a:ext cx="8417700" cy="584700"/>
          </a:xfrm>
          <a:prstGeom prst="rect">
            <a:avLst/>
          </a:prstGeom>
          <a:noFill/>
          <a:ln>
            <a:noFill/>
          </a:ln>
        </p:spPr>
        <p:txBody>
          <a:bodyPr wrap="square" lIns="91425" tIns="45700" rIns="91425" bIns="45700" anchor="t" anchorCtr="0">
            <a:noAutofit/>
          </a:bodyPr>
          <a:lstStyle/>
          <a:p>
            <a:pPr defTabSz="914400">
              <a:buClr>
                <a:srgbClr val="FFFFFF"/>
              </a:buClr>
              <a:buSzPct val="25000"/>
              <a:buFont typeface="Calibri"/>
              <a:buNone/>
            </a:pPr>
            <a:r>
              <a:rPr lang="en" sz="3200" kern="0">
                <a:solidFill>
                  <a:srgbClr val="FFFFFF"/>
                </a:solidFill>
                <a:latin typeface="Calibri"/>
                <a:ea typeface="Calibri"/>
                <a:cs typeface="Calibri"/>
                <a:sym typeface="Calibri"/>
              </a:rPr>
              <a:t>There is </a:t>
            </a:r>
            <a:r>
              <a:rPr lang="en" sz="3200" kern="0">
                <a:solidFill>
                  <a:srgbClr val="FFFF00"/>
                </a:solidFill>
                <a:latin typeface="Calibri"/>
                <a:ea typeface="Calibri"/>
                <a:cs typeface="Calibri"/>
                <a:sym typeface="Calibri"/>
              </a:rPr>
              <a:t>a lot of waiting </a:t>
            </a:r>
            <a:r>
              <a:rPr lang="en" sz="3200" kern="0">
                <a:solidFill>
                  <a:srgbClr val="FFFFFF"/>
                </a:solidFill>
                <a:latin typeface="Calibri"/>
                <a:ea typeface="Calibri"/>
                <a:cs typeface="Calibri"/>
                <a:sym typeface="Calibri"/>
              </a:rPr>
              <a:t>in Enterprise IT processes</a:t>
            </a:r>
          </a:p>
        </p:txBody>
      </p:sp>
    </p:spTree>
    <p:extLst>
      <p:ext uri="{BB962C8B-B14F-4D97-AF65-F5344CB8AC3E}">
        <p14:creationId xmlns:p14="http://schemas.microsoft.com/office/powerpoint/2010/main" val="354211954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p:nvPr/>
        </p:nvSpPr>
        <p:spPr>
          <a:xfrm>
            <a:off x="337975" y="91025"/>
            <a:ext cx="8586600" cy="584700"/>
          </a:xfrm>
          <a:prstGeom prst="rect">
            <a:avLst/>
          </a:prstGeom>
          <a:noFill/>
          <a:ln>
            <a:noFill/>
          </a:ln>
        </p:spPr>
        <p:txBody>
          <a:bodyPr wrap="square" lIns="91425" tIns="45700" rIns="91425" bIns="45700" anchor="t" anchorCtr="0">
            <a:noAutofit/>
          </a:bodyPr>
          <a:lstStyle/>
          <a:p>
            <a:pPr defTabSz="914400">
              <a:buClr>
                <a:srgbClr val="FFFFFF"/>
              </a:buClr>
              <a:buSzPct val="25000"/>
              <a:buFont typeface="Calibri"/>
              <a:buNone/>
            </a:pPr>
            <a:r>
              <a:rPr lang="en" sz="3200" kern="0">
                <a:solidFill>
                  <a:srgbClr val="FFFFFF"/>
                </a:solidFill>
                <a:latin typeface="Calibri"/>
                <a:ea typeface="Calibri"/>
                <a:cs typeface="Calibri"/>
                <a:sym typeface="Calibri"/>
              </a:rPr>
              <a:t>There is </a:t>
            </a:r>
            <a:r>
              <a:rPr lang="en" sz="3200" kern="0">
                <a:solidFill>
                  <a:srgbClr val="FFFF00"/>
                </a:solidFill>
                <a:latin typeface="Calibri"/>
                <a:ea typeface="Calibri"/>
                <a:cs typeface="Calibri"/>
                <a:sym typeface="Calibri"/>
              </a:rPr>
              <a:t>a lot of ticketing </a:t>
            </a:r>
            <a:r>
              <a:rPr lang="en" sz="3200" kern="0">
                <a:solidFill>
                  <a:srgbClr val="FFFFFF"/>
                </a:solidFill>
                <a:latin typeface="Calibri"/>
                <a:ea typeface="Calibri"/>
                <a:cs typeface="Calibri"/>
                <a:sym typeface="Calibri"/>
              </a:rPr>
              <a:t>in Enterprise IT processes</a:t>
            </a:r>
          </a:p>
        </p:txBody>
      </p:sp>
      <p:pic>
        <p:nvPicPr>
          <p:cNvPr id="400" name="Shape 400"/>
          <p:cNvPicPr preferRelativeResize="0"/>
          <p:nvPr/>
        </p:nvPicPr>
        <p:blipFill rotWithShape="1">
          <a:blip r:embed="rId3">
            <a:alphaModFix/>
          </a:blip>
          <a:srcRect/>
          <a:stretch/>
        </p:blipFill>
        <p:spPr>
          <a:xfrm>
            <a:off x="0" y="1159350"/>
            <a:ext cx="9144000" cy="3187500"/>
          </a:xfrm>
          <a:prstGeom prst="rect">
            <a:avLst/>
          </a:prstGeom>
          <a:noFill/>
          <a:ln>
            <a:noFill/>
          </a:ln>
        </p:spPr>
      </p:pic>
    </p:spTree>
    <p:extLst>
      <p:ext uri="{BB962C8B-B14F-4D97-AF65-F5344CB8AC3E}">
        <p14:creationId xmlns:p14="http://schemas.microsoft.com/office/powerpoint/2010/main" val="394155746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defTabSz="914400"/>
            <a:endParaRPr lang="en-US" sz="1400" kern="0">
              <a:solidFill>
                <a:srgbClr val="009A91"/>
              </a:solidFill>
              <a:latin typeface="Arial"/>
              <a:sym typeface="Arial"/>
              <a:rtl val="0"/>
            </a:endParaRPr>
          </a:p>
        </p:txBody>
      </p:sp>
      <p:sp>
        <p:nvSpPr>
          <p:cNvPr id="28" name="Shape 492"/>
          <p:cNvSpPr txBox="1">
            <a:spLocks/>
          </p:cNvSpPr>
          <p:nvPr/>
        </p:nvSpPr>
        <p:spPr>
          <a:xfrm>
            <a:off x="9230464" y="1295142"/>
            <a:ext cx="2934661" cy="2074983"/>
          </a:xfrm>
          <a:prstGeom prst="rect">
            <a:avLst/>
          </a:prstGeom>
        </p:spPr>
        <p:txBody>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bg1"/>
              </a:buClr>
              <a:buFont typeface="Wingdings" pitchFamily="2" charset="2"/>
              <a:buChar char="§"/>
              <a:defRPr sz="1800">
                <a:solidFill>
                  <a:srgbClr val="000000"/>
                </a:solidFill>
                <a:uFillTx/>
              </a:defRPr>
            </a:pPr>
            <a:endParaRPr lang="en-US" sz="1600" b="1" dirty="0" smtClean="0">
              <a:solidFill>
                <a:schemeClr val="bg1"/>
              </a:solidFill>
            </a:endParaRPr>
          </a:p>
        </p:txBody>
      </p:sp>
      <p:graphicFrame>
        <p:nvGraphicFramePr>
          <p:cNvPr id="31" name="Chart 30"/>
          <p:cNvGraphicFramePr/>
          <p:nvPr>
            <p:extLst>
              <p:ext uri="{D42A27DB-BD31-4B8C-83A1-F6EECF244321}">
                <p14:modId xmlns:p14="http://schemas.microsoft.com/office/powerpoint/2010/main" val="1573793426"/>
              </p:ext>
            </p:extLst>
          </p:nvPr>
        </p:nvGraphicFramePr>
        <p:xfrm>
          <a:off x="853440" y="358928"/>
          <a:ext cx="7642156" cy="4466981"/>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rot="16200000">
            <a:off x="-92035" y="2664512"/>
            <a:ext cx="1326317" cy="369332"/>
          </a:xfrm>
          <a:prstGeom prst="rect">
            <a:avLst/>
          </a:prstGeom>
        </p:spPr>
        <p:txBody>
          <a:bodyPr wrap="none">
            <a:spAutoFit/>
          </a:bodyPr>
          <a:lstStyle/>
          <a:p>
            <a:r>
              <a:rPr lang="en-US" dirty="0">
                <a:solidFill>
                  <a:schemeClr val="bg1"/>
                </a:solidFill>
              </a:rPr>
              <a:t>Complexity </a:t>
            </a:r>
            <a:endParaRPr lang="en-US" dirty="0"/>
          </a:p>
        </p:txBody>
      </p:sp>
      <p:cxnSp>
        <p:nvCxnSpPr>
          <p:cNvPr id="5" name="Straight Arrow Connector 4"/>
          <p:cNvCxnSpPr/>
          <p:nvPr/>
        </p:nvCxnSpPr>
        <p:spPr>
          <a:xfrm flipV="1">
            <a:off x="589887" y="1180005"/>
            <a:ext cx="0" cy="1000052"/>
          </a:xfrm>
          <a:prstGeom prst="straightConnector1">
            <a:avLst/>
          </a:prstGeom>
          <a:ln w="3810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106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14</a:t>
            </a:fld>
            <a:endParaRPr lang="en-US"/>
          </a:p>
        </p:txBody>
      </p:sp>
      <p:sp>
        <p:nvSpPr>
          <p:cNvPr id="3" name="TextBox 2"/>
          <p:cNvSpPr txBox="1"/>
          <p:nvPr/>
        </p:nvSpPr>
        <p:spPr>
          <a:xfrm>
            <a:off x="783165" y="387360"/>
            <a:ext cx="2930957" cy="3785615"/>
          </a:xfrm>
          <a:prstGeom prst="rect">
            <a:avLst/>
          </a:prstGeom>
          <a:noFill/>
        </p:spPr>
        <p:txBody>
          <a:bodyPr wrap="square" lIns="91404" tIns="45702" rIns="91404" bIns="45702">
            <a:spAutoFit/>
          </a:bodyPr>
          <a:lstStyle/>
          <a:p>
            <a:pPr algn="ctr" defTabSz="914400">
              <a:defRPr/>
            </a:pPr>
            <a:r>
              <a:rPr lang="en-US" sz="6000" kern="0" dirty="0" smtClean="0">
                <a:solidFill>
                  <a:srgbClr val="008774"/>
                </a:solidFill>
                <a:latin typeface="Arial"/>
                <a:ea typeface="Arial"/>
                <a:cs typeface="Arial"/>
                <a:sym typeface="Arial"/>
                <a:rtl val="0"/>
              </a:rPr>
              <a:t>Spring Boot</a:t>
            </a:r>
          </a:p>
          <a:p>
            <a:pPr algn="ctr" defTabSz="914400">
              <a:defRPr/>
            </a:pPr>
            <a:endParaRPr lang="en-US" sz="6000" kern="0" dirty="0">
              <a:solidFill>
                <a:srgbClr val="008774"/>
              </a:solidFill>
              <a:latin typeface="Arial"/>
              <a:ea typeface="Arial"/>
              <a:cs typeface="Arial"/>
              <a:sym typeface="Arial"/>
              <a:rtl val="0"/>
            </a:endParaRPr>
          </a:p>
          <a:p>
            <a:pPr algn="ctr" defTabSz="914400">
              <a:defRPr/>
            </a:pPr>
            <a:endParaRPr lang="en-US" sz="6000" kern="0" dirty="0">
              <a:solidFill>
                <a:srgbClr val="008774"/>
              </a:solidFill>
              <a:latin typeface="Arial"/>
              <a:ea typeface="Arial"/>
              <a:cs typeface="Arial"/>
              <a:sym typeface="Arial"/>
              <a:rtl val="0"/>
            </a:endParaRPr>
          </a:p>
        </p:txBody>
      </p:sp>
      <p:sp>
        <p:nvSpPr>
          <p:cNvPr id="4" name="TextBox 3"/>
          <p:cNvSpPr txBox="1"/>
          <p:nvPr/>
        </p:nvSpPr>
        <p:spPr>
          <a:xfrm>
            <a:off x="4632474" y="494041"/>
            <a:ext cx="4511526" cy="4893610"/>
          </a:xfrm>
          <a:prstGeom prst="rect">
            <a:avLst/>
          </a:prstGeom>
          <a:noFill/>
        </p:spPr>
        <p:txBody>
          <a:bodyPr wrap="square" lIns="91404" tIns="45702" rIns="91404" bIns="45702">
            <a:spAutoFit/>
          </a:bodyPr>
          <a:lstStyle/>
          <a:p>
            <a:pPr defTabSz="914400">
              <a:defRPr/>
            </a:pPr>
            <a:r>
              <a:rPr lang="en-US" sz="2400" kern="0" dirty="0" smtClean="0">
                <a:solidFill>
                  <a:srgbClr val="FFFFFF"/>
                </a:solidFill>
                <a:latin typeface="Arial"/>
                <a:ea typeface="Arial"/>
                <a:cs typeface="Arial"/>
                <a:sym typeface="Arial"/>
                <a:rtl val="0"/>
              </a:rPr>
              <a:t>Dynamic language productivity with maturity of enterprise Java</a:t>
            </a:r>
          </a:p>
          <a:p>
            <a:pPr defTabSz="914400">
              <a:defRPr/>
            </a:pPr>
            <a:endParaRPr lang="en-US" sz="2400" kern="0" dirty="0">
              <a:solidFill>
                <a:srgbClr val="FFFFFF"/>
              </a:solidFill>
              <a:latin typeface="Arial"/>
              <a:ea typeface="Arial"/>
              <a:cs typeface="Arial"/>
              <a:sym typeface="Arial"/>
              <a:rtl val="0"/>
            </a:endParaRPr>
          </a:p>
          <a:p>
            <a:pPr defTabSz="914400">
              <a:defRPr/>
            </a:pPr>
            <a:r>
              <a:rPr lang="en-US" sz="2400" kern="0" dirty="0" smtClean="0">
                <a:solidFill>
                  <a:srgbClr val="FFFFFF"/>
                </a:solidFill>
                <a:ea typeface="Arial"/>
                <a:cs typeface="Arial"/>
                <a:sym typeface="Arial"/>
                <a:rtl val="0"/>
              </a:rPr>
              <a:t>Cloud Native: Direct support for </a:t>
            </a:r>
            <a:r>
              <a:rPr lang="en-US" sz="2400" kern="0" dirty="0" err="1" smtClean="0">
                <a:solidFill>
                  <a:srgbClr val="FFFFFF"/>
                </a:solidFill>
                <a:ea typeface="Arial"/>
                <a:cs typeface="Arial"/>
                <a:sym typeface="Arial"/>
                <a:rtl val="0"/>
              </a:rPr>
              <a:t>Microservices</a:t>
            </a:r>
            <a:r>
              <a:rPr lang="en-US" sz="2400" kern="0" dirty="0" smtClean="0">
                <a:solidFill>
                  <a:srgbClr val="FFFFFF"/>
                </a:solidFill>
                <a:ea typeface="Arial"/>
                <a:cs typeface="Arial"/>
                <a:sym typeface="Arial"/>
                <a:rtl val="0"/>
              </a:rPr>
              <a:t>, </a:t>
            </a:r>
            <a:r>
              <a:rPr lang="en-US" sz="2400" kern="0" dirty="0" err="1" smtClean="0">
                <a:solidFill>
                  <a:srgbClr val="FFFFFF"/>
                </a:solidFill>
                <a:ea typeface="Arial"/>
                <a:cs typeface="Arial"/>
                <a:sym typeface="Arial"/>
                <a:rtl val="0"/>
              </a:rPr>
              <a:t>NetflixOSS</a:t>
            </a:r>
            <a:r>
              <a:rPr lang="en-US" sz="2400" kern="0" dirty="0" smtClean="0">
                <a:solidFill>
                  <a:srgbClr val="FFFFFF"/>
                </a:solidFill>
                <a:ea typeface="Arial"/>
                <a:cs typeface="Arial"/>
                <a:sym typeface="Arial"/>
                <a:rtl val="0"/>
              </a:rPr>
              <a:t>++</a:t>
            </a:r>
          </a:p>
          <a:p>
            <a:pPr defTabSz="914400">
              <a:defRPr/>
            </a:pPr>
            <a:endParaRPr lang="en-US" sz="2400" kern="0" dirty="0">
              <a:solidFill>
                <a:srgbClr val="FFFFFF"/>
              </a:solidFill>
              <a:latin typeface="Arial"/>
              <a:ea typeface="Arial"/>
              <a:cs typeface="Arial"/>
              <a:sym typeface="Arial"/>
              <a:rtl val="0"/>
            </a:endParaRPr>
          </a:p>
          <a:p>
            <a:pPr defTabSz="914400">
              <a:defRPr/>
            </a:pPr>
            <a:r>
              <a:rPr lang="en-US" sz="2400" kern="0" dirty="0" smtClean="0">
                <a:solidFill>
                  <a:srgbClr val="FFFFFF"/>
                </a:solidFill>
                <a:latin typeface="Arial"/>
                <a:ea typeface="Arial"/>
                <a:cs typeface="Arial"/>
                <a:sym typeface="Arial"/>
                <a:rtl val="0"/>
              </a:rPr>
              <a:t>Fully automated app server configuration and deployment</a:t>
            </a:r>
          </a:p>
          <a:p>
            <a:pPr defTabSz="914400">
              <a:defRPr/>
            </a:pPr>
            <a:endParaRPr lang="en-US" sz="2400" kern="0" dirty="0">
              <a:solidFill>
                <a:srgbClr val="FFFFFF"/>
              </a:solidFill>
              <a:latin typeface="Arial"/>
              <a:ea typeface="Arial"/>
              <a:cs typeface="Arial"/>
              <a:sym typeface="Arial"/>
              <a:rtl val="0"/>
            </a:endParaRPr>
          </a:p>
          <a:p>
            <a:pPr defTabSz="914400">
              <a:defRPr/>
            </a:pPr>
            <a:r>
              <a:rPr lang="en-US" sz="2400" kern="0" dirty="0" smtClean="0">
                <a:solidFill>
                  <a:srgbClr val="FFFFFF"/>
                </a:solidFill>
                <a:latin typeface="Arial"/>
                <a:ea typeface="Arial"/>
                <a:cs typeface="Arial"/>
                <a:sym typeface="Arial"/>
                <a:rtl val="0"/>
              </a:rPr>
              <a:t>Production ready Ops metrics out of the box, with a switch</a:t>
            </a:r>
          </a:p>
          <a:p>
            <a:pPr defTabSz="914400">
              <a:defRPr/>
            </a:pPr>
            <a:endParaRPr lang="en-US" sz="2400" kern="0" dirty="0">
              <a:solidFill>
                <a:srgbClr val="FFFFFF"/>
              </a:solidFill>
              <a:latin typeface="Arial"/>
              <a:ea typeface="Arial"/>
              <a:cs typeface="Arial"/>
              <a:sym typeface="Arial"/>
              <a:rtl val="0"/>
            </a:endParaRPr>
          </a:p>
          <a:p>
            <a:pPr defTabSz="914400">
              <a:defRPr/>
            </a:pPr>
            <a:endParaRPr lang="en-US" sz="2400" kern="0" dirty="0" smtClean="0">
              <a:solidFill>
                <a:srgbClr val="FFFFFF"/>
              </a:solidFill>
              <a:latin typeface="Arial"/>
              <a:ea typeface="Arial"/>
              <a:cs typeface="Arial"/>
              <a:sym typeface="Arial"/>
              <a:rtl val="0"/>
            </a:endParaRPr>
          </a:p>
        </p:txBody>
      </p:sp>
      <p:pic>
        <p:nvPicPr>
          <p:cNvPr id="6" name="Picture 5"/>
          <p:cNvPicPr>
            <a:picLocks noChangeAspect="1"/>
          </p:cNvPicPr>
          <p:nvPr/>
        </p:nvPicPr>
        <p:blipFill>
          <a:blip r:embed="rId3">
            <a:alphaModFix amt="20000"/>
          </a:blip>
          <a:stretch>
            <a:fillRect/>
          </a:stretch>
        </p:blipFill>
        <p:spPr>
          <a:xfrm>
            <a:off x="1291171" y="2409755"/>
            <a:ext cx="2059672" cy="2059668"/>
          </a:xfrm>
          <a:prstGeom prst="rect">
            <a:avLst/>
          </a:prstGeom>
        </p:spPr>
      </p:pic>
    </p:spTree>
    <p:extLst>
      <p:ext uri="{BB962C8B-B14F-4D97-AF65-F5344CB8AC3E}">
        <p14:creationId xmlns:p14="http://schemas.microsoft.com/office/powerpoint/2010/main" val="240533898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2600" dirty="0" smtClean="0">
                <a:solidFill>
                  <a:srgbClr val="4C4C4C"/>
                </a:solidFill>
                <a:uFill>
                  <a:solidFill>
                    <a:srgbClr val="008881"/>
                  </a:solidFill>
                </a:uFill>
              </a:rPr>
              <a:t>Innovation Speed in Java </a:t>
            </a:r>
            <a:r>
              <a:rPr lang="en-US" sz="2600" dirty="0" smtClean="0">
                <a:solidFill>
                  <a:srgbClr val="008881"/>
                </a:solidFill>
                <a:uFill>
                  <a:solidFill>
                    <a:srgbClr val="008881"/>
                  </a:solidFill>
                </a:uFill>
              </a:rPr>
              <a:t>WINS</a:t>
            </a:r>
            <a:endParaRPr lang="en-US" sz="2600" dirty="0">
              <a:solidFill>
                <a:srgbClr val="008881"/>
              </a:solidFill>
              <a:uFill>
                <a:solidFill>
                  <a:srgbClr val="008881"/>
                </a:solidFill>
              </a:uFill>
            </a:endParaRPr>
          </a:p>
        </p:txBody>
      </p:sp>
      <p:sp>
        <p:nvSpPr>
          <p:cNvPr id="7" name="TextBox 6"/>
          <p:cNvSpPr txBox="1"/>
          <p:nvPr/>
        </p:nvSpPr>
        <p:spPr>
          <a:xfrm>
            <a:off x="1089742" y="3483793"/>
            <a:ext cx="7820896" cy="1169551"/>
          </a:xfrm>
          <a:prstGeom prst="rect">
            <a:avLst/>
          </a:prstGeom>
          <a:noFill/>
          <a:ln>
            <a:noFill/>
          </a:ln>
        </p:spPr>
        <p:txBody>
          <a:bodyPr wrap="square" rtlCol="0">
            <a:spAutoFit/>
          </a:bodyPr>
          <a:lstStyle/>
          <a:p>
            <a:r>
              <a:rPr lang="en-US" sz="2600" dirty="0" smtClean="0">
                <a:solidFill>
                  <a:srgbClr val="008881"/>
                </a:solidFill>
              </a:rPr>
              <a:t>“Velocity on the JVM is </a:t>
            </a:r>
            <a:r>
              <a:rPr lang="en-US" sz="2600" dirty="0">
                <a:solidFill>
                  <a:srgbClr val="008881"/>
                </a:solidFill>
              </a:rPr>
              <a:t>the Killer </a:t>
            </a:r>
            <a:r>
              <a:rPr lang="en-US" sz="2600" dirty="0" smtClean="0">
                <a:solidFill>
                  <a:srgbClr val="008881"/>
                </a:solidFill>
              </a:rPr>
              <a:t>App”</a:t>
            </a:r>
          </a:p>
          <a:p>
            <a:r>
              <a:rPr lang="en-US" sz="1200" b="1" dirty="0">
                <a:solidFill>
                  <a:schemeClr val="bg1">
                    <a:lumMod val="65000"/>
                  </a:schemeClr>
                </a:solidFill>
              </a:rPr>
              <a:t>	</a:t>
            </a:r>
            <a:r>
              <a:rPr lang="en-US" sz="1200" b="1" dirty="0" smtClean="0">
                <a:solidFill>
                  <a:schemeClr val="bg1">
                    <a:lumMod val="65000"/>
                  </a:schemeClr>
                </a:solidFill>
              </a:rPr>
              <a:t>Andy Glover (Netflix Cloud Ops) @ SpringOne2GX 2014 Keynote – Early Spring Boot adopters</a:t>
            </a:r>
            <a:br>
              <a:rPr lang="en-US" sz="1200" b="1" dirty="0" smtClean="0">
                <a:solidFill>
                  <a:schemeClr val="bg1">
                    <a:lumMod val="65000"/>
                  </a:schemeClr>
                </a:solidFill>
              </a:rPr>
            </a:br>
            <a:endParaRPr lang="en-US" sz="1200" b="1" dirty="0" smtClean="0">
              <a:solidFill>
                <a:schemeClr val="bg1">
                  <a:lumMod val="65000"/>
                </a:schemeClr>
              </a:solidFill>
            </a:endParaRPr>
          </a:p>
          <a:p>
            <a:r>
              <a:rPr lang="en-US" sz="1000" dirty="0" smtClean="0">
                <a:solidFill>
                  <a:srgbClr val="008881"/>
                </a:solidFill>
                <a:hlinkClick r:id="rId3"/>
              </a:rPr>
              <a:t>Youtube Link to Video</a:t>
            </a:r>
            <a:endParaRPr lang="en-US" sz="1000" dirty="0" smtClean="0">
              <a:solidFill>
                <a:srgbClr val="008881"/>
              </a:solidFill>
            </a:endParaRPr>
          </a:p>
          <a:p>
            <a:endParaRPr lang="en-US" sz="1000" dirty="0" smtClean="0">
              <a:solidFill>
                <a:srgbClr val="008881"/>
              </a:solidFill>
            </a:endParaRPr>
          </a:p>
        </p:txBody>
      </p:sp>
      <p:pic>
        <p:nvPicPr>
          <p:cNvPr id="8" name="Picture 7" descr="Screen Shot 2015-11-30 at 12.32.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7225" y="912928"/>
            <a:ext cx="3975108" cy="2370215"/>
          </a:xfrm>
          <a:prstGeom prst="rect">
            <a:avLst/>
          </a:prstGeom>
          <a:ln>
            <a:noFill/>
          </a:ln>
          <a:effectLst>
            <a:outerShdw blurRad="292100" dist="139700" dir="2700000" algn="tl" rotWithShape="0">
              <a:srgbClr val="333333">
                <a:alpha val="65000"/>
              </a:srgbClr>
            </a:outerShdw>
          </a:effectLst>
        </p:spPr>
      </p:pic>
      <p:pic>
        <p:nvPicPr>
          <p:cNvPr id="5" name="Picture 2" descr="http://photos4.meetupstatic.com/photos/event/7/8/f/c/global_249990972.jpe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894687" y="2769180"/>
            <a:ext cx="525078" cy="525078"/>
          </a:xfrm>
          <a:prstGeom prst="roundRect">
            <a:avLst>
              <a:gd name="adj" fmla="val 8594"/>
            </a:avLst>
          </a:prstGeom>
          <a:solidFill>
            <a:srgbClr val="FFFFFF">
              <a:shade val="85000"/>
            </a:srgbClr>
          </a:solidFill>
          <a:ln>
            <a:noFill/>
          </a:ln>
          <a:effectLst>
            <a:outerShdw blurRad="50800" dist="38100" dir="2700000" algn="tl" rotWithShape="0">
              <a:srgbClr val="000000">
                <a:alpha val="43000"/>
              </a:srgbClr>
            </a:outerShdw>
          </a:effectLst>
          <a:extLst/>
        </p:spPr>
      </p:pic>
    </p:spTree>
    <p:extLst>
      <p:ext uri="{BB962C8B-B14F-4D97-AF65-F5344CB8AC3E}">
        <p14:creationId xmlns:p14="http://schemas.microsoft.com/office/powerpoint/2010/main" val="305269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Time is of the essence</a:t>
            </a:r>
            <a:endParaRPr lang="en-US" dirty="0"/>
          </a:p>
        </p:txBody>
      </p:sp>
      <p:pic>
        <p:nvPicPr>
          <p:cNvPr id="5" name="Picture 4"/>
          <p:cNvPicPr>
            <a:picLocks noChangeAspect="1"/>
          </p:cNvPicPr>
          <p:nvPr/>
        </p:nvPicPr>
        <p:blipFill>
          <a:blip r:embed="rId2"/>
          <a:stretch>
            <a:fillRect/>
          </a:stretch>
        </p:blipFill>
        <p:spPr>
          <a:xfrm>
            <a:off x="0" y="914400"/>
            <a:ext cx="9144000" cy="4033140"/>
          </a:xfrm>
          <a:prstGeom prst="rect">
            <a:avLst/>
          </a:prstGeom>
        </p:spPr>
      </p:pic>
    </p:spTree>
    <p:extLst>
      <p:ext uri="{BB962C8B-B14F-4D97-AF65-F5344CB8AC3E}">
        <p14:creationId xmlns:p14="http://schemas.microsoft.com/office/powerpoint/2010/main" val="167067348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0" y="469900"/>
            <a:ext cx="9144000" cy="4188542"/>
          </a:xfrm>
          <a:prstGeom prst="rect">
            <a:avLst/>
          </a:prstGeom>
        </p:spPr>
      </p:pic>
    </p:spTree>
    <p:extLst>
      <p:ext uri="{BB962C8B-B14F-4D97-AF65-F5344CB8AC3E}">
        <p14:creationId xmlns:p14="http://schemas.microsoft.com/office/powerpoint/2010/main" val="2081970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dirty="0"/>
          </a:p>
        </p:txBody>
      </p:sp>
      <p:sp>
        <p:nvSpPr>
          <p:cNvPr id="4" name="Text Placeholder 3"/>
          <p:cNvSpPr>
            <a:spLocks noGrp="1"/>
          </p:cNvSpPr>
          <p:nvPr>
            <p:ph type="body" idx="2"/>
          </p:nvPr>
        </p:nvSpPr>
        <p:spPr>
          <a:xfrm>
            <a:off x="289149" y="1214375"/>
            <a:ext cx="8488343" cy="3231000"/>
          </a:xfrm>
        </p:spPr>
        <p:txBody>
          <a:bodyPr/>
          <a:lstStyle/>
          <a:p>
            <a:pPr indent="0" algn="ctr">
              <a:buNone/>
            </a:pPr>
            <a:r>
              <a:rPr lang="en-US" sz="4000" dirty="0" smtClean="0"/>
              <a:t>I am going to call it all together</a:t>
            </a:r>
            <a:r>
              <a:rPr lang="mr-IN" sz="4000" dirty="0" smtClean="0"/>
              <a:t>…</a:t>
            </a:r>
            <a:endParaRPr lang="en-US" sz="4000" dirty="0" smtClean="0"/>
          </a:p>
          <a:p>
            <a:pPr indent="0" algn="ctr">
              <a:buNone/>
            </a:pPr>
            <a:r>
              <a:rPr lang="en-US" sz="4000" dirty="0" smtClean="0"/>
              <a:t>‘Cloud Native’</a:t>
            </a:r>
            <a:endParaRPr lang="en-US" sz="4000" dirty="0"/>
          </a:p>
        </p:txBody>
      </p:sp>
    </p:spTree>
    <p:extLst>
      <p:ext uri="{BB962C8B-B14F-4D97-AF65-F5344CB8AC3E}">
        <p14:creationId xmlns:p14="http://schemas.microsoft.com/office/powerpoint/2010/main" val="17697599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a:t>
            </a:r>
            <a:r>
              <a:rPr lang="en-US" dirty="0" smtClean="0"/>
              <a:t>is Cloud Native?</a:t>
            </a:r>
            <a:endParaRPr lang="en-US" dirty="0"/>
          </a:p>
        </p:txBody>
      </p:sp>
      <p:pic>
        <p:nvPicPr>
          <p:cNvPr id="5" name="Picture 4"/>
          <p:cNvPicPr>
            <a:picLocks noChangeAspect="1"/>
          </p:cNvPicPr>
          <p:nvPr/>
        </p:nvPicPr>
        <p:blipFill>
          <a:blip r:embed="rId3"/>
          <a:stretch>
            <a:fillRect/>
          </a:stretch>
        </p:blipFill>
        <p:spPr>
          <a:xfrm>
            <a:off x="2146300" y="546100"/>
            <a:ext cx="4597400" cy="4597400"/>
          </a:xfrm>
          <a:prstGeom prst="rect">
            <a:avLst/>
          </a:prstGeom>
        </p:spPr>
      </p:pic>
    </p:spTree>
    <p:extLst>
      <p:ext uri="{BB962C8B-B14F-4D97-AF65-F5344CB8AC3E}">
        <p14:creationId xmlns:p14="http://schemas.microsoft.com/office/powerpoint/2010/main" val="7520880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50"/>
          <p:cNvPicPr preferRelativeResize="0"/>
          <p:nvPr/>
        </p:nvPicPr>
        <p:blipFill rotWithShape="1">
          <a:blip r:embed="rId3">
            <a:alphaModFix/>
          </a:blip>
          <a:srcRect t="14965" b="3749"/>
          <a:stretch/>
        </p:blipFill>
        <p:spPr>
          <a:xfrm>
            <a:off x="-7020" y="0"/>
            <a:ext cx="9158040" cy="5143500"/>
          </a:xfrm>
          <a:prstGeom prst="rect">
            <a:avLst/>
          </a:prstGeom>
          <a:noFill/>
          <a:ln>
            <a:noFill/>
          </a:ln>
        </p:spPr>
      </p:pic>
      <p:sp>
        <p:nvSpPr>
          <p:cNvPr id="15" name="Shape 251"/>
          <p:cNvSpPr/>
          <p:nvPr/>
        </p:nvSpPr>
        <p:spPr>
          <a:xfrm>
            <a:off x="-7019" y="0"/>
            <a:ext cx="9158040" cy="5143500"/>
          </a:xfrm>
          <a:prstGeom prst="rect">
            <a:avLst/>
          </a:prstGeom>
          <a:solidFill>
            <a:srgbClr val="182730">
              <a:alpha val="61960"/>
            </a:srgbClr>
          </a:solidFill>
          <a:ln>
            <a:noFill/>
          </a:ln>
        </p:spPr>
        <p:txBody>
          <a:bodyPr lIns="91425" tIns="45700" rIns="91425" bIns="45700" anchor="ctr" anchorCtr="0">
            <a:noAutofit/>
          </a:bodyPr>
          <a:lstStyle/>
          <a:p>
            <a:pPr algn="ctr" defTabSz="914400"/>
            <a:endParaRPr kern="0">
              <a:solidFill>
                <a:srgbClr val="FFFFFF"/>
              </a:solidFill>
              <a:latin typeface="Arial"/>
              <a:ea typeface="Arial"/>
              <a:cs typeface="Arial"/>
              <a:sym typeface="Arial"/>
              <a:rtl val="0"/>
            </a:endParaRPr>
          </a:p>
        </p:txBody>
      </p:sp>
      <p:sp>
        <p:nvSpPr>
          <p:cNvPr id="9" name="TextBox 8"/>
          <p:cNvSpPr txBox="1"/>
          <p:nvPr/>
        </p:nvSpPr>
        <p:spPr>
          <a:xfrm>
            <a:off x="623455" y="1498520"/>
            <a:ext cx="7897090"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defTabSz="914400">
              <a:spcAft>
                <a:spcPts val="600"/>
              </a:spcAft>
            </a:pPr>
            <a:r>
              <a:rPr lang="en-US" sz="3600" b="1" kern="0" dirty="0" smtClean="0">
                <a:solidFill>
                  <a:srgbClr val="00AE9E"/>
                </a:solidFill>
                <a:latin typeface="Arial"/>
                <a:ea typeface="Arial"/>
                <a:cs typeface="Arial"/>
                <a:sym typeface="Arial"/>
                <a:rtl val="0"/>
              </a:rPr>
              <a:t>WE BELIEVE</a:t>
            </a:r>
            <a:endParaRPr lang="en-US" sz="2300" kern="0" dirty="0" smtClean="0">
              <a:solidFill>
                <a:srgbClr val="00AE9E"/>
              </a:solidFill>
              <a:latin typeface="Arial"/>
              <a:ea typeface="Arial"/>
              <a:cs typeface="Arial"/>
              <a:sym typeface="Arial"/>
              <a:rtl val="0"/>
            </a:endParaRPr>
          </a:p>
        </p:txBody>
      </p:sp>
      <p:sp>
        <p:nvSpPr>
          <p:cNvPr id="6" name="TextBox 5"/>
          <p:cNvSpPr txBox="1"/>
          <p:nvPr/>
        </p:nvSpPr>
        <p:spPr>
          <a:xfrm>
            <a:off x="623454" y="2121387"/>
            <a:ext cx="8110237" cy="800219"/>
          </a:xfrm>
          <a:prstGeom prst="rect">
            <a:avLst/>
          </a:prstGeom>
          <a:noFill/>
          <a:effectLst/>
        </p:spPr>
        <p:txBody>
          <a:bodyPr wrap="square" rtlCol="0">
            <a:spAutoFit/>
          </a:bodyPr>
          <a:lstStyle/>
          <a:p>
            <a:pPr defTabSz="914400"/>
            <a:r>
              <a:rPr lang="en-US" sz="2300" kern="0" dirty="0" smtClean="0">
                <a:solidFill>
                  <a:srgbClr val="FFFFFF"/>
                </a:solidFill>
                <a:latin typeface="Arial"/>
                <a:ea typeface="Arial"/>
                <a:cs typeface="Arial"/>
                <a:sym typeface="Arial"/>
                <a:rtl val="0"/>
              </a:rPr>
              <a:t>Competitive advantage or innovative cost reduction can only come from custom built software, not packaged applications.</a:t>
            </a: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Tree>
    <p:extLst>
      <p:ext uri="{BB962C8B-B14F-4D97-AF65-F5344CB8AC3E}">
        <p14:creationId xmlns:p14="http://schemas.microsoft.com/office/powerpoint/2010/main" val="223220451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Key Terms</a:t>
            </a:r>
            <a:endParaRPr lang="en-US" dirty="0"/>
          </a:p>
        </p:txBody>
      </p:sp>
      <p:sp>
        <p:nvSpPr>
          <p:cNvPr id="4" name="Text Placeholder 3"/>
          <p:cNvSpPr>
            <a:spLocks noGrp="1"/>
          </p:cNvSpPr>
          <p:nvPr>
            <p:ph type="body" idx="2"/>
          </p:nvPr>
        </p:nvSpPr>
        <p:spPr>
          <a:xfrm>
            <a:off x="108371" y="1185037"/>
            <a:ext cx="8816750" cy="1389125"/>
          </a:xfrm>
        </p:spPr>
        <p:txBody>
          <a:bodyPr/>
          <a:lstStyle/>
          <a:p>
            <a:pPr indent="0">
              <a:buNone/>
            </a:pPr>
            <a:r>
              <a:rPr lang="en-US" b="1" dirty="0" err="1">
                <a:solidFill>
                  <a:srgbClr val="008000"/>
                </a:solidFill>
              </a:rPr>
              <a:t>DevOps</a:t>
            </a:r>
            <a:r>
              <a:rPr lang="en-US" dirty="0">
                <a:solidFill>
                  <a:srgbClr val="008000"/>
                </a:solidFill>
              </a:rPr>
              <a:t> </a:t>
            </a:r>
            <a:r>
              <a:rPr lang="en-US" dirty="0"/>
              <a:t>is the collaboration between software developers and IT operations with the goal of constantly delivering high-quality software that solves customer challenges. It creates a culture and environment where building, testing and releasing software happens rapidly, frequently, and more consistently.</a:t>
            </a:r>
          </a:p>
        </p:txBody>
      </p:sp>
      <p:sp>
        <p:nvSpPr>
          <p:cNvPr id="5" name="Text Placeholder 3"/>
          <p:cNvSpPr txBox="1">
            <a:spLocks/>
          </p:cNvSpPr>
          <p:nvPr/>
        </p:nvSpPr>
        <p:spPr>
          <a:xfrm>
            <a:off x="108371" y="3044062"/>
            <a:ext cx="8816750" cy="1389125"/>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0" marR="0" lvl="0" indent="101600" algn="l" rtl="0">
              <a:lnSpc>
                <a:spcPct val="115000"/>
              </a:lnSpc>
              <a:spcBef>
                <a:spcPts val="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1pPr>
            <a:lvl2pPr marL="457200" marR="0" lvl="1" indent="76200" algn="l" rtl="0">
              <a:lnSpc>
                <a:spcPct val="115000"/>
              </a:lnSpc>
              <a:spcBef>
                <a:spcPts val="0"/>
              </a:spcBef>
              <a:spcAft>
                <a:spcPts val="0"/>
              </a:spcAft>
              <a:buClr>
                <a:schemeClr val="dk2"/>
              </a:buClr>
              <a:buSzPct val="100000"/>
              <a:buFont typeface="Arial"/>
              <a:buChar char="‒"/>
              <a:defRPr sz="1200" b="0" i="0" u="none" strike="noStrike" cap="none">
                <a:solidFill>
                  <a:schemeClr val="dk2"/>
                </a:solidFill>
                <a:latin typeface="Arial"/>
                <a:ea typeface="Arial"/>
                <a:cs typeface="Arial"/>
                <a:sym typeface="Arial"/>
              </a:defRPr>
            </a:lvl2pPr>
            <a:lvl3pPr marL="914400" marR="0" lvl="2"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3pPr>
            <a:lvl4pPr marL="1371600" marR="0" lvl="3"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4pPr>
            <a:lvl5pPr marL="1828800" marR="0" lvl="4"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5pPr>
            <a:lvl6pPr marL="2286000" marR="0" lvl="5"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6pPr>
            <a:lvl7pPr marL="2743200" marR="0" lvl="6"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7pPr>
            <a:lvl8pPr marL="3200400" marR="0" lvl="7"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8pPr>
            <a:lvl9pPr marL="3657600" marR="0" lvl="8"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9pPr>
          </a:lstStyle>
          <a:p>
            <a:pPr indent="0">
              <a:buNone/>
            </a:pPr>
            <a:r>
              <a:rPr lang="en-US" b="1" dirty="0">
                <a:solidFill>
                  <a:srgbClr val="008000"/>
                </a:solidFill>
              </a:rPr>
              <a:t>Continuous Delivery, </a:t>
            </a:r>
            <a:r>
              <a:rPr lang="en-US" dirty="0"/>
              <a:t>enabled by Agile product development practices, is all about shipping small batches of software to production constantly, through automation.</a:t>
            </a:r>
          </a:p>
        </p:txBody>
      </p:sp>
    </p:spTree>
    <p:extLst>
      <p:ext uri="{BB962C8B-B14F-4D97-AF65-F5344CB8AC3E}">
        <p14:creationId xmlns:p14="http://schemas.microsoft.com/office/powerpoint/2010/main" val="3587986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Key Terms</a:t>
            </a:r>
            <a:endParaRPr lang="en-US" dirty="0"/>
          </a:p>
        </p:txBody>
      </p:sp>
      <p:sp>
        <p:nvSpPr>
          <p:cNvPr id="4" name="Text Placeholder 3"/>
          <p:cNvSpPr>
            <a:spLocks noGrp="1"/>
          </p:cNvSpPr>
          <p:nvPr>
            <p:ph type="body" idx="2"/>
          </p:nvPr>
        </p:nvSpPr>
        <p:spPr>
          <a:xfrm>
            <a:off x="108371" y="1185037"/>
            <a:ext cx="8816750" cy="1389125"/>
          </a:xfrm>
        </p:spPr>
        <p:txBody>
          <a:bodyPr/>
          <a:lstStyle/>
          <a:p>
            <a:pPr indent="0">
              <a:buNone/>
            </a:pPr>
            <a:r>
              <a:rPr lang="en-US" b="1" dirty="0">
                <a:solidFill>
                  <a:srgbClr val="008000"/>
                </a:solidFill>
              </a:rPr>
              <a:t>Microservices</a:t>
            </a:r>
            <a:r>
              <a:rPr lang="en-US" dirty="0"/>
              <a:t> is an architectural approach to developing an application as a collection of small services; each service implements business capabilities, runs in its own process and communicates via HTTP APIs or messaging. Each </a:t>
            </a:r>
            <a:r>
              <a:rPr lang="en-US" dirty="0" err="1"/>
              <a:t>microservice</a:t>
            </a:r>
            <a:r>
              <a:rPr lang="en-US" dirty="0"/>
              <a:t> can be deployed, upgraded, scaled, and restarted independent of other services in the application, typically as part of an automated system, enabling frequent updates to live applications without impacting end customers.</a:t>
            </a:r>
          </a:p>
        </p:txBody>
      </p:sp>
      <p:sp>
        <p:nvSpPr>
          <p:cNvPr id="5" name="Text Placeholder 3"/>
          <p:cNvSpPr txBox="1">
            <a:spLocks/>
          </p:cNvSpPr>
          <p:nvPr/>
        </p:nvSpPr>
        <p:spPr>
          <a:xfrm>
            <a:off x="108371" y="3044062"/>
            <a:ext cx="8816750" cy="1389125"/>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0" marR="0" lvl="0" indent="101600" algn="l" rtl="0">
              <a:lnSpc>
                <a:spcPct val="115000"/>
              </a:lnSpc>
              <a:spcBef>
                <a:spcPts val="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1pPr>
            <a:lvl2pPr marL="457200" marR="0" lvl="1" indent="76200" algn="l" rtl="0">
              <a:lnSpc>
                <a:spcPct val="115000"/>
              </a:lnSpc>
              <a:spcBef>
                <a:spcPts val="0"/>
              </a:spcBef>
              <a:spcAft>
                <a:spcPts val="0"/>
              </a:spcAft>
              <a:buClr>
                <a:schemeClr val="dk2"/>
              </a:buClr>
              <a:buSzPct val="100000"/>
              <a:buFont typeface="Arial"/>
              <a:buChar char="‒"/>
              <a:defRPr sz="1200" b="0" i="0" u="none" strike="noStrike" cap="none">
                <a:solidFill>
                  <a:schemeClr val="dk2"/>
                </a:solidFill>
                <a:latin typeface="Arial"/>
                <a:ea typeface="Arial"/>
                <a:cs typeface="Arial"/>
                <a:sym typeface="Arial"/>
              </a:defRPr>
            </a:lvl2pPr>
            <a:lvl3pPr marL="914400" marR="0" lvl="2"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3pPr>
            <a:lvl4pPr marL="1371600" marR="0" lvl="3"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4pPr>
            <a:lvl5pPr marL="1828800" marR="0" lvl="4"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5pPr>
            <a:lvl6pPr marL="2286000" marR="0" lvl="5"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6pPr>
            <a:lvl7pPr marL="2743200" marR="0" lvl="6"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7pPr>
            <a:lvl8pPr marL="3200400" marR="0" lvl="7"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8pPr>
            <a:lvl9pPr marL="3657600" marR="0" lvl="8" indent="63500" algn="l" rtl="0">
              <a:lnSpc>
                <a:spcPct val="115000"/>
              </a:lnSpc>
              <a:spcBef>
                <a:spcPts val="0"/>
              </a:spcBef>
              <a:spcAft>
                <a:spcPts val="0"/>
              </a:spcAft>
              <a:buClr>
                <a:schemeClr val="dk2"/>
              </a:buClr>
              <a:buSzPct val="100000"/>
              <a:buFont typeface="Arial"/>
              <a:buChar char="■"/>
              <a:defRPr sz="1000" b="0" i="0" u="none" strike="noStrike" cap="none">
                <a:solidFill>
                  <a:schemeClr val="dk2"/>
                </a:solidFill>
                <a:latin typeface="Arial"/>
                <a:ea typeface="Arial"/>
                <a:cs typeface="Arial"/>
                <a:sym typeface="Arial"/>
              </a:defRPr>
            </a:lvl9pPr>
          </a:lstStyle>
          <a:p>
            <a:pPr indent="0">
              <a:buNone/>
            </a:pPr>
            <a:r>
              <a:rPr lang="en-US" b="1" dirty="0">
                <a:solidFill>
                  <a:srgbClr val="008000"/>
                </a:solidFill>
              </a:rPr>
              <a:t>Containers</a:t>
            </a:r>
            <a:r>
              <a:rPr lang="en-US" dirty="0"/>
              <a:t> offer both efficiency and speed compared with standard virtual machines (VMs). Using operating system (OS)-level virtualization, a single OS instance is dynamically divided among one or more isolated containers, each with a unique writable file system and resource quota. The low overhead of creating and destroying containers combined with the high packing density in a single VM makes containers an ideal compute vehicle for deploying individual </a:t>
            </a:r>
            <a:r>
              <a:rPr lang="en-US" dirty="0" err="1"/>
              <a:t>microservices</a:t>
            </a:r>
            <a:r>
              <a:rPr lang="en-US" dirty="0"/>
              <a:t>.</a:t>
            </a:r>
          </a:p>
        </p:txBody>
      </p:sp>
    </p:spTree>
    <p:extLst>
      <p:ext uri="{BB962C8B-B14F-4D97-AF65-F5344CB8AC3E}">
        <p14:creationId xmlns:p14="http://schemas.microsoft.com/office/powerpoint/2010/main" val="5119012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dirty="0"/>
          </a:p>
        </p:txBody>
      </p:sp>
      <p:sp>
        <p:nvSpPr>
          <p:cNvPr id="4" name="Text Placeholder 3"/>
          <p:cNvSpPr>
            <a:spLocks noGrp="1"/>
          </p:cNvSpPr>
          <p:nvPr>
            <p:ph type="body" idx="2"/>
          </p:nvPr>
        </p:nvSpPr>
        <p:spPr>
          <a:xfrm>
            <a:off x="289149" y="1214375"/>
            <a:ext cx="8488343" cy="3231000"/>
          </a:xfrm>
        </p:spPr>
        <p:txBody>
          <a:bodyPr/>
          <a:lstStyle/>
          <a:p>
            <a:pPr indent="0" algn="ctr">
              <a:buNone/>
            </a:pPr>
            <a:r>
              <a:rPr lang="en-US" sz="4000" dirty="0"/>
              <a:t>A</a:t>
            </a:r>
            <a:r>
              <a:rPr lang="en-US" sz="4000" dirty="0" smtClean="0"/>
              <a:t> bookstore in </a:t>
            </a:r>
            <a:r>
              <a:rPr lang="en-US" sz="4000" dirty="0"/>
              <a:t>Seattle, deploys</a:t>
            </a:r>
          </a:p>
          <a:p>
            <a:pPr indent="0" algn="ctr">
              <a:buNone/>
            </a:pPr>
            <a:r>
              <a:rPr lang="en-US" sz="4000" dirty="0"/>
              <a:t>code to production every 11 seconds…</a:t>
            </a:r>
          </a:p>
        </p:txBody>
      </p:sp>
    </p:spTree>
    <p:extLst>
      <p:ext uri="{BB962C8B-B14F-4D97-AF65-F5344CB8AC3E}">
        <p14:creationId xmlns:p14="http://schemas.microsoft.com/office/powerpoint/2010/main" val="297666460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dirty="0"/>
          </a:p>
        </p:txBody>
      </p:sp>
      <p:sp>
        <p:nvSpPr>
          <p:cNvPr id="4" name="Text Placeholder 3"/>
          <p:cNvSpPr>
            <a:spLocks noGrp="1"/>
          </p:cNvSpPr>
          <p:nvPr>
            <p:ph type="body" idx="2"/>
          </p:nvPr>
        </p:nvSpPr>
        <p:spPr>
          <a:xfrm>
            <a:off x="289149" y="1214375"/>
            <a:ext cx="8488343" cy="3231000"/>
          </a:xfrm>
        </p:spPr>
        <p:txBody>
          <a:bodyPr/>
          <a:lstStyle/>
          <a:p>
            <a:pPr indent="0" algn="ctr">
              <a:buNone/>
            </a:pPr>
            <a:r>
              <a:rPr lang="en-US" sz="4000" dirty="0"/>
              <a:t>A</a:t>
            </a:r>
            <a:r>
              <a:rPr lang="en-US" sz="4000" dirty="0" smtClean="0"/>
              <a:t> bookstore in </a:t>
            </a:r>
            <a:r>
              <a:rPr lang="en-US" sz="4000" dirty="0"/>
              <a:t>Seattle, deploys</a:t>
            </a:r>
          </a:p>
          <a:p>
            <a:pPr indent="0" algn="ctr">
              <a:buNone/>
            </a:pPr>
            <a:r>
              <a:rPr lang="en-US" sz="4000" dirty="0"/>
              <a:t>code to production every 11 seconds…</a:t>
            </a:r>
          </a:p>
        </p:txBody>
      </p:sp>
    </p:spTree>
    <p:extLst>
      <p:ext uri="{BB962C8B-B14F-4D97-AF65-F5344CB8AC3E}">
        <p14:creationId xmlns:p14="http://schemas.microsoft.com/office/powerpoint/2010/main" val="75139356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444500" y="94838"/>
            <a:ext cx="8246841" cy="5143500"/>
          </a:xfrm>
          <a:prstGeom prst="rect">
            <a:avLst/>
          </a:prstGeom>
        </p:spPr>
      </p:pic>
    </p:spTree>
    <p:extLst>
      <p:ext uri="{BB962C8B-B14F-4D97-AF65-F5344CB8AC3E}">
        <p14:creationId xmlns:p14="http://schemas.microsoft.com/office/powerpoint/2010/main" val="384950005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0" y="660400"/>
            <a:ext cx="9144000" cy="3801979"/>
          </a:xfrm>
          <a:prstGeom prst="rect">
            <a:avLst/>
          </a:prstGeom>
        </p:spPr>
      </p:pic>
    </p:spTree>
    <p:extLst>
      <p:ext uri="{BB962C8B-B14F-4D97-AF65-F5344CB8AC3E}">
        <p14:creationId xmlns:p14="http://schemas.microsoft.com/office/powerpoint/2010/main" val="216178848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0" y="1435100"/>
            <a:ext cx="9144000" cy="2248388"/>
          </a:xfrm>
          <a:prstGeom prst="rect">
            <a:avLst/>
          </a:prstGeom>
        </p:spPr>
      </p:pic>
    </p:spTree>
    <p:extLst>
      <p:ext uri="{BB962C8B-B14F-4D97-AF65-F5344CB8AC3E}">
        <p14:creationId xmlns:p14="http://schemas.microsoft.com/office/powerpoint/2010/main" val="144283361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2"/>
          </p:nvPr>
        </p:nvSpPr>
        <p:spPr>
          <a:xfrm>
            <a:off x="289149" y="1214375"/>
            <a:ext cx="8637747" cy="3231000"/>
          </a:xfrm>
        </p:spPr>
        <p:txBody>
          <a:bodyPr/>
          <a:lstStyle/>
          <a:p>
            <a:pPr indent="0" algn="ctr">
              <a:buNone/>
            </a:pPr>
            <a:r>
              <a:rPr lang="en-US" sz="4000" dirty="0"/>
              <a:t>The goal of a startup is to figure out the right thing to build— the thing customers want and will pay for— as quickly as </a:t>
            </a:r>
            <a:r>
              <a:rPr lang="en-US" sz="4000" dirty="0" smtClean="0"/>
              <a:t>possible</a:t>
            </a:r>
          </a:p>
          <a:p>
            <a:pPr indent="0" algn="ctr">
              <a:buNone/>
            </a:pPr>
            <a:r>
              <a:rPr lang="en-US" sz="2000" dirty="0" smtClean="0"/>
              <a:t>- Eric </a:t>
            </a:r>
            <a:r>
              <a:rPr lang="en-US" sz="2000" dirty="0" err="1" smtClean="0"/>
              <a:t>Ries</a:t>
            </a:r>
            <a:r>
              <a:rPr lang="en-US" sz="2000" dirty="0" smtClean="0"/>
              <a:t>, The Lean Startup</a:t>
            </a:r>
            <a:endParaRPr lang="en-US" sz="2000" dirty="0"/>
          </a:p>
        </p:txBody>
      </p:sp>
    </p:spTree>
    <p:extLst>
      <p:ext uri="{BB962C8B-B14F-4D97-AF65-F5344CB8AC3E}">
        <p14:creationId xmlns:p14="http://schemas.microsoft.com/office/powerpoint/2010/main" val="156704676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2"/>
          </p:nvPr>
        </p:nvSpPr>
        <p:spPr>
          <a:xfrm>
            <a:off x="289149" y="1214375"/>
            <a:ext cx="8637747" cy="3231000"/>
          </a:xfrm>
        </p:spPr>
        <p:txBody>
          <a:bodyPr/>
          <a:lstStyle/>
          <a:p>
            <a:pPr indent="0" algn="ctr">
              <a:buNone/>
            </a:pPr>
            <a:r>
              <a:rPr lang="en-US" sz="4000" dirty="0" smtClean="0"/>
              <a:t>Focus on doing one thing well</a:t>
            </a:r>
            <a:r>
              <a:rPr lang="mr-IN" sz="4000" dirty="0" smtClean="0"/>
              <a:t>…</a:t>
            </a:r>
            <a:endParaRPr lang="en-US" sz="4000" dirty="0" smtClean="0"/>
          </a:p>
          <a:p>
            <a:pPr indent="0" algn="ctr">
              <a:buNone/>
            </a:pPr>
            <a:endParaRPr lang="en-US" sz="4000" dirty="0"/>
          </a:p>
          <a:p>
            <a:pPr indent="0" algn="ctr">
              <a:buNone/>
            </a:pPr>
            <a:r>
              <a:rPr lang="en-US" sz="4000" dirty="0" smtClean="0"/>
              <a:t>Decouple your code from external </a:t>
            </a:r>
            <a:r>
              <a:rPr lang="en-US" sz="4000" dirty="0" err="1" smtClean="0"/>
              <a:t>depedencies</a:t>
            </a:r>
            <a:r>
              <a:rPr lang="en-US" sz="4000" dirty="0" smtClean="0"/>
              <a:t>/risks</a:t>
            </a:r>
            <a:r>
              <a:rPr lang="mr-IN" sz="4000" dirty="0" smtClean="0"/>
              <a:t>…</a:t>
            </a:r>
            <a:endParaRPr lang="en-US" sz="4000" dirty="0" smtClean="0"/>
          </a:p>
        </p:txBody>
      </p:sp>
      <p:sp>
        <p:nvSpPr>
          <p:cNvPr id="5" name="TextBox 4"/>
          <p:cNvSpPr txBox="1"/>
          <p:nvPr/>
        </p:nvSpPr>
        <p:spPr>
          <a:xfrm rot="19461173">
            <a:off x="1531164" y="2564313"/>
            <a:ext cx="5716028" cy="707886"/>
          </a:xfrm>
          <a:prstGeom prst="rect">
            <a:avLst/>
          </a:prstGeom>
          <a:noFill/>
        </p:spPr>
        <p:txBody>
          <a:bodyPr wrap="none" rtlCol="0">
            <a:spAutoFit/>
          </a:bodyPr>
          <a:lstStyle/>
          <a:p>
            <a:r>
              <a:rPr lang="en-US" sz="4000" b="1" dirty="0" smtClean="0">
                <a:solidFill>
                  <a:srgbClr val="FF0000"/>
                </a:solidFill>
              </a:rPr>
              <a:t>That is a micro service</a:t>
            </a:r>
            <a:endParaRPr lang="en-US" sz="4000" b="1" dirty="0">
              <a:solidFill>
                <a:srgbClr val="FF0000"/>
              </a:solidFill>
            </a:endParaRPr>
          </a:p>
        </p:txBody>
      </p:sp>
    </p:spTree>
    <p:extLst>
      <p:ext uri="{BB962C8B-B14F-4D97-AF65-F5344CB8AC3E}">
        <p14:creationId xmlns:p14="http://schemas.microsoft.com/office/powerpoint/2010/main" val="12327004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Rise of the cloud </a:t>
            </a:r>
            <a:r>
              <a:rPr lang="en-US" dirty="0"/>
              <a:t>n</a:t>
            </a:r>
            <a:r>
              <a:rPr lang="en-US" dirty="0" smtClean="0"/>
              <a:t>atives</a:t>
            </a:r>
            <a:endParaRPr lang="en-US" dirty="0"/>
          </a:p>
        </p:txBody>
      </p:sp>
      <p:pic>
        <p:nvPicPr>
          <p:cNvPr id="5" name="Picture 4"/>
          <p:cNvPicPr>
            <a:picLocks noChangeAspect="1"/>
          </p:cNvPicPr>
          <p:nvPr/>
        </p:nvPicPr>
        <p:blipFill>
          <a:blip r:embed="rId2"/>
          <a:stretch>
            <a:fillRect/>
          </a:stretch>
        </p:blipFill>
        <p:spPr>
          <a:xfrm>
            <a:off x="0" y="776214"/>
            <a:ext cx="9144000" cy="4054906"/>
          </a:xfrm>
          <a:prstGeom prst="rect">
            <a:avLst/>
          </a:prstGeom>
        </p:spPr>
      </p:pic>
    </p:spTree>
    <p:extLst>
      <p:ext uri="{BB962C8B-B14F-4D97-AF65-F5344CB8AC3E}">
        <p14:creationId xmlns:p14="http://schemas.microsoft.com/office/powerpoint/2010/main" val="337890008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0" y="342900"/>
            <a:ext cx="9144000" cy="4454380"/>
          </a:xfrm>
          <a:prstGeom prst="rect">
            <a:avLst/>
          </a:prstGeom>
        </p:spPr>
      </p:pic>
    </p:spTree>
    <p:extLst>
      <p:ext uri="{BB962C8B-B14F-4D97-AF65-F5344CB8AC3E}">
        <p14:creationId xmlns:p14="http://schemas.microsoft.com/office/powerpoint/2010/main" val="9035274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asted-image.png"/>
          <p:cNvPicPr/>
          <p:nvPr/>
        </p:nvPicPr>
        <p:blipFill rotWithShape="1">
          <a:blip r:embed="rId3">
            <a:extLst/>
          </a:blip>
          <a:srcRect l="7098" r="4104"/>
          <a:stretch/>
        </p:blipFill>
        <p:spPr>
          <a:xfrm>
            <a:off x="0" y="-7857"/>
            <a:ext cx="9144000" cy="5151357"/>
          </a:xfrm>
          <a:prstGeom prst="rect">
            <a:avLst/>
          </a:prstGeom>
          <a:ln w="12700">
            <a:miter lim="400000"/>
          </a:ln>
        </p:spPr>
      </p:pic>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chemeClr val="bg1"/>
                </a:solidFill>
              </a:rPr>
              <a:t>Monolithic Architecture: Ripe for Disruption</a:t>
            </a:r>
            <a:endParaRPr sz="3200" dirty="0">
              <a:solidFill>
                <a:schemeClr val="bg1"/>
              </a:solidFill>
              <a:uFill>
                <a:solidFill>
                  <a:srgbClr val="008881"/>
                </a:solidFill>
              </a:uFill>
            </a:endParaRPr>
          </a:p>
        </p:txBody>
      </p:sp>
      <p:grpSp>
        <p:nvGrpSpPr>
          <p:cNvPr id="13" name="Group 12"/>
          <p:cNvGrpSpPr/>
          <p:nvPr/>
        </p:nvGrpSpPr>
        <p:grpSpPr>
          <a:xfrm>
            <a:off x="696471" y="842453"/>
            <a:ext cx="6097553" cy="4284818"/>
            <a:chOff x="696471" y="842453"/>
            <a:chExt cx="6097553" cy="4284818"/>
          </a:xfrm>
        </p:grpSpPr>
        <p:grpSp>
          <p:nvGrpSpPr>
            <p:cNvPr id="6" name="Group 5"/>
            <p:cNvGrpSpPr/>
            <p:nvPr/>
          </p:nvGrpSpPr>
          <p:grpSpPr>
            <a:xfrm>
              <a:off x="696471" y="842453"/>
              <a:ext cx="3674939" cy="2250711"/>
              <a:chOff x="2020432" y="1596815"/>
              <a:chExt cx="3674939" cy="2250711"/>
            </a:xfrm>
          </p:grpSpPr>
          <p:pic>
            <p:nvPicPr>
              <p:cNvPr id="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476" y="2899788"/>
                <a:ext cx="1190626" cy="94773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39" name="Rectangular Callout 38"/>
              <p:cNvSpPr/>
              <p:nvPr/>
            </p:nvSpPr>
            <p:spPr>
              <a:xfrm>
                <a:off x="2020432" y="1596815"/>
                <a:ext cx="3674939" cy="923328"/>
              </a:xfrm>
              <a:prstGeom prst="wedgeRectCallout">
                <a:avLst>
                  <a:gd name="adj1" fmla="val -30509"/>
                  <a:gd name="adj2" fmla="val 85883"/>
                </a:avLst>
              </a:prstGeom>
              <a:solidFill>
                <a:srgbClr val="FFFFFF"/>
              </a:solidFill>
              <a:ln w="25400" cap="flat">
                <a:solidFill>
                  <a:srgbClr val="33928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40" name="TextBox 39"/>
              <p:cNvSpPr txBox="1"/>
              <p:nvPr/>
            </p:nvSpPr>
            <p:spPr>
              <a:xfrm>
                <a:off x="2191850" y="1596815"/>
                <a:ext cx="3503521" cy="923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4D4D4D"/>
                    </a:solidFill>
                    <a:effectLst/>
                    <a:uFill>
                      <a:solidFill>
                        <a:srgbClr val="4D4D4D"/>
                      </a:solidFill>
                    </a:uFill>
                    <a:latin typeface="Arial"/>
                    <a:ea typeface="Arial"/>
                    <a:cs typeface="Arial"/>
                    <a:sym typeface="Arial"/>
                  </a:rPr>
                  <a:t>Many apps</a:t>
                </a:r>
                <a:r>
                  <a:rPr kumimoji="0" lang="en-US" sz="1800" b="0" i="0" u="none" strike="noStrike" cap="none" spc="0" normalizeH="0" dirty="0" smtClean="0">
                    <a:ln>
                      <a:noFill/>
                    </a:ln>
                    <a:solidFill>
                      <a:srgbClr val="4D4D4D"/>
                    </a:solidFill>
                    <a:effectLst/>
                    <a:uFill>
                      <a:solidFill>
                        <a:srgbClr val="4D4D4D"/>
                      </a:solidFill>
                    </a:uFill>
                    <a:latin typeface="Arial"/>
                    <a:ea typeface="Arial"/>
                    <a:cs typeface="Arial"/>
                    <a:sym typeface="Arial"/>
                  </a:rPr>
                  <a:t> start as monoliths</a:t>
                </a:r>
              </a:p>
              <a:p>
                <a:pPr marL="0" marR="0" indent="0" algn="l" defTabSz="914400" rtl="0" fontAlgn="auto" latinLnBrk="1" hangingPunct="0">
                  <a:lnSpc>
                    <a:spcPct val="100000"/>
                  </a:lnSpc>
                  <a:spcBef>
                    <a:spcPts val="0"/>
                  </a:spcBef>
                  <a:spcAft>
                    <a:spcPts val="0"/>
                  </a:spcAft>
                  <a:buClrTx/>
                  <a:buSzTx/>
                  <a:buFontTx/>
                  <a:buNone/>
                  <a:tabLst/>
                </a:pPr>
                <a:r>
                  <a:rPr lang="en-US" baseline="0" dirty="0" smtClean="0"/>
                  <a:t>..and get redesigned</a:t>
                </a:r>
                <a:r>
                  <a:rPr lang="en-US" dirty="0" smtClean="0"/>
                  <a:t> when </a:t>
                </a:r>
              </a:p>
              <a:p>
                <a:pPr marL="0" marR="0" indent="0" algn="l" defTabSz="914400" rtl="0" fontAlgn="auto" latinLnBrk="1" hangingPunct="0">
                  <a:lnSpc>
                    <a:spcPct val="100000"/>
                  </a:lnSpc>
                  <a:spcBef>
                    <a:spcPts val="0"/>
                  </a:spcBef>
                  <a:spcAft>
                    <a:spcPts val="0"/>
                  </a:spcAft>
                  <a:buClrTx/>
                  <a:buSzTx/>
                  <a:buFontTx/>
                  <a:buNone/>
                  <a:tabLst/>
                </a:pPr>
                <a:r>
                  <a:rPr lang="en-US" dirty="0" smtClean="0"/>
                  <a:t>they start to achieve real success</a:t>
                </a:r>
              </a:p>
            </p:txBody>
          </p:sp>
        </p:grpSp>
        <p:sp>
          <p:nvSpPr>
            <p:cNvPr id="42" name="Rectangle 41"/>
            <p:cNvSpPr/>
            <p:nvPr/>
          </p:nvSpPr>
          <p:spPr>
            <a:xfrm>
              <a:off x="2527260" y="4881050"/>
              <a:ext cx="4266764" cy="246221"/>
            </a:xfrm>
            <a:prstGeom prst="rect">
              <a:avLst/>
            </a:prstGeom>
          </p:spPr>
          <p:txBody>
            <a:bodyPr wrap="square">
              <a:spAutoFit/>
            </a:bodyPr>
            <a:lstStyle/>
            <a:p>
              <a:r>
                <a:rPr lang="en-US" sz="1000" dirty="0">
                  <a:solidFill>
                    <a:schemeClr val="bg1"/>
                  </a:solidFill>
                </a:rPr>
                <a:t>http://www.infoq.com/interviews/adrian-cockcroft-microservices-devops</a:t>
              </a:r>
            </a:p>
          </p:txBody>
        </p:sp>
      </p:grpSp>
      <p:grpSp>
        <p:nvGrpSpPr>
          <p:cNvPr id="19" name="Group 18"/>
          <p:cNvGrpSpPr/>
          <p:nvPr/>
        </p:nvGrpSpPr>
        <p:grpSpPr>
          <a:xfrm>
            <a:off x="1148178" y="949326"/>
            <a:ext cx="6677623" cy="3585994"/>
            <a:chOff x="1148178" y="949326"/>
            <a:chExt cx="6677623" cy="3585994"/>
          </a:xfrm>
        </p:grpSpPr>
        <p:sp>
          <p:nvSpPr>
            <p:cNvPr id="14" name="TextBox 13"/>
            <p:cNvSpPr txBox="1"/>
            <p:nvPr/>
          </p:nvSpPr>
          <p:spPr>
            <a:xfrm>
              <a:off x="1405211" y="4148151"/>
              <a:ext cx="343992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
                    <a:solidFill>
                      <a:srgbClr val="4D4D4D"/>
                    </a:solidFill>
                  </a:uFill>
                  <a:latin typeface="Arial"/>
                  <a:ea typeface="Arial"/>
                  <a:cs typeface="Arial"/>
                  <a:sym typeface="Arial"/>
                </a:rPr>
                <a:t>Scale of</a:t>
              </a:r>
              <a:r>
                <a:rPr kumimoji="0" lang="en-US" sz="1800" b="0" i="0" u="none" strike="noStrike" cap="none" spc="0" normalizeH="0" dirty="0" smtClean="0">
                  <a:ln>
                    <a:noFill/>
                  </a:ln>
                  <a:solidFill>
                    <a:schemeClr val="bg1"/>
                  </a:solidFill>
                  <a:effectLst/>
                  <a:uFill>
                    <a:solidFill>
                      <a:srgbClr val="4D4D4D"/>
                    </a:solidFill>
                  </a:uFill>
                  <a:latin typeface="Arial"/>
                  <a:ea typeface="Arial"/>
                  <a:cs typeface="Arial"/>
                  <a:sym typeface="Arial"/>
                </a:rPr>
                <a:t> development team / org</a:t>
              </a:r>
              <a:endParaRPr kumimoji="0" lang="en-US" sz="1800" b="0"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sp>
          <p:nvSpPr>
            <p:cNvPr id="20" name="Right Arrow 19"/>
            <p:cNvSpPr/>
            <p:nvPr/>
          </p:nvSpPr>
          <p:spPr>
            <a:xfrm>
              <a:off x="4857718" y="4210269"/>
              <a:ext cx="2190062" cy="307212"/>
            </a:xfrm>
            <a:prstGeom prst="rightArrow">
              <a:avLst/>
            </a:prstGeom>
            <a:solidFill>
              <a:srgbClr val="FFFFFF"/>
            </a:solidFill>
            <a:ln w="25400" cap="flat">
              <a:solidFill>
                <a:srgbClr val="33928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24" name="TextBox 23"/>
            <p:cNvSpPr txBox="1"/>
            <p:nvPr/>
          </p:nvSpPr>
          <p:spPr>
            <a:xfrm rot="16200000">
              <a:off x="6784228" y="2869662"/>
              <a:ext cx="17138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FFFFFF"/>
                  </a:solidFill>
                  <a:effectLst/>
                  <a:uFill>
                    <a:solidFill>
                      <a:srgbClr val="4D4D4D"/>
                    </a:solidFill>
                  </a:uFill>
                  <a:latin typeface="Arial"/>
                  <a:ea typeface="Arial"/>
                  <a:cs typeface="Arial"/>
                  <a:sym typeface="Arial"/>
                </a:rPr>
                <a:t>User Adoption</a:t>
              </a:r>
              <a:endParaRPr kumimoji="0" lang="en-US" sz="1800" b="0" i="0" u="none" strike="noStrike" cap="none" spc="0" normalizeH="0" baseline="0" dirty="0">
                <a:ln>
                  <a:noFill/>
                </a:ln>
                <a:solidFill>
                  <a:srgbClr val="FFFFFF"/>
                </a:solidFill>
                <a:effectLst/>
                <a:uFill>
                  <a:solidFill>
                    <a:srgbClr val="4D4D4D"/>
                  </a:solidFill>
                </a:uFill>
                <a:latin typeface="Arial"/>
                <a:ea typeface="Arial"/>
                <a:cs typeface="Arial"/>
                <a:sym typeface="Arial"/>
              </a:endParaRPr>
            </a:p>
          </p:txBody>
        </p:sp>
        <p:sp>
          <p:nvSpPr>
            <p:cNvPr id="25" name="Right Arrow 24"/>
            <p:cNvSpPr/>
            <p:nvPr/>
          </p:nvSpPr>
          <p:spPr>
            <a:xfrm rot="16200000">
              <a:off x="6954997" y="1450800"/>
              <a:ext cx="1342612" cy="339664"/>
            </a:xfrm>
            <a:prstGeom prst="rightArrow">
              <a:avLst/>
            </a:prstGeom>
            <a:solidFill>
              <a:srgbClr val="FFFFFF"/>
            </a:solidFill>
            <a:ln w="25400" cap="flat">
              <a:solidFill>
                <a:srgbClr val="33928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48" name="Isosceles Triangle 47"/>
            <p:cNvSpPr/>
            <p:nvPr/>
          </p:nvSpPr>
          <p:spPr>
            <a:xfrm rot="9150889">
              <a:off x="1148178" y="2995517"/>
              <a:ext cx="3835146" cy="1539803"/>
            </a:xfrm>
            <a:prstGeom prst="triangle">
              <a:avLst>
                <a:gd name="adj" fmla="val 21409"/>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Isosceles Triangle 50"/>
            <p:cNvSpPr/>
            <p:nvPr/>
          </p:nvSpPr>
          <p:spPr>
            <a:xfrm rot="9150889">
              <a:off x="5495787" y="1199479"/>
              <a:ext cx="2091239" cy="1794583"/>
            </a:xfrm>
            <a:prstGeom prst="triangle">
              <a:avLst>
                <a:gd name="adj" fmla="val 4437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5212905" y="1785559"/>
              <a:ext cx="1844276" cy="217976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2656855" y="3113259"/>
              <a:ext cx="121278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
                    <a:solidFill>
                      <a:srgbClr val="4D4D4D"/>
                    </a:solidFill>
                  </a:uFill>
                  <a:latin typeface="Arial"/>
                  <a:ea typeface="Arial"/>
                  <a:cs typeface="Arial"/>
                  <a:sym typeface="Arial"/>
                </a:rPr>
                <a:t>Monolithic</a:t>
              </a:r>
              <a:endParaRPr kumimoji="0" lang="en-US" sz="1800" b="0" i="0" u="none" strike="noStrike" cap="none" spc="0" normalizeH="0" baseline="0" dirty="0">
                <a:ln>
                  <a:noFill/>
                </a:ln>
                <a:solidFill>
                  <a:srgbClr val="000000"/>
                </a:solidFill>
                <a:effectLst/>
                <a:uFill>
                  <a:solidFill>
                    <a:srgbClr val="4D4D4D"/>
                  </a:solidFill>
                </a:uFill>
                <a:latin typeface="Arial"/>
                <a:ea typeface="Arial"/>
                <a:cs typeface="Arial"/>
                <a:sym typeface="Arial"/>
              </a:endParaRPr>
            </a:p>
          </p:txBody>
        </p:sp>
        <p:sp>
          <p:nvSpPr>
            <p:cNvPr id="53" name="TextBox 52"/>
            <p:cNvSpPr txBox="1"/>
            <p:nvPr/>
          </p:nvSpPr>
          <p:spPr>
            <a:xfrm>
              <a:off x="5451641" y="2391843"/>
              <a:ext cx="1466544" cy="6463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smtClean="0">
                  <a:ln>
                    <a:noFill/>
                  </a:ln>
                  <a:solidFill>
                    <a:srgbClr val="000000"/>
                  </a:solidFill>
                  <a:effectLst/>
                  <a:uFill>
                    <a:solidFill>
                      <a:srgbClr val="4D4D4D"/>
                    </a:solidFill>
                  </a:uFill>
                  <a:latin typeface="Arial"/>
                  <a:ea typeface="Arial"/>
                  <a:cs typeface="Arial"/>
                  <a:sym typeface="Arial"/>
                </a:rPr>
                <a:t>Microservice</a:t>
              </a:r>
              <a:endParaRPr kumimoji="0" lang="en-US" sz="1800" b="0" i="0" u="none" strike="noStrike" cap="none" spc="0" normalizeH="0" baseline="0" dirty="0" smtClean="0">
                <a:ln>
                  <a:noFill/>
                </a:ln>
                <a:solidFill>
                  <a:srgbClr val="000000"/>
                </a:solidFill>
                <a:effectLst/>
                <a:uFill>
                  <a:solidFill>
                    <a:srgbClr val="4D4D4D"/>
                  </a:solidFill>
                </a:uFill>
                <a:latin typeface="Arial"/>
                <a:ea typeface="Arial"/>
                <a:cs typeface="Arial"/>
                <a:sym typeface="Arial"/>
              </a:endParaRPr>
            </a:p>
            <a:p>
              <a:pPr marL="0" marR="0" indent="0" algn="l" defTabSz="914400" rtl="0" fontAlgn="auto" latinLnBrk="1" hangingPunct="0">
                <a:lnSpc>
                  <a:spcPct val="100000"/>
                </a:lnSpc>
                <a:spcBef>
                  <a:spcPts val="0"/>
                </a:spcBef>
                <a:spcAft>
                  <a:spcPts val="0"/>
                </a:spcAft>
                <a:buClrTx/>
                <a:buSzTx/>
                <a:buFontTx/>
                <a:buNone/>
                <a:tabLst/>
              </a:pPr>
              <a:r>
                <a:rPr lang="en-US" dirty="0" smtClean="0">
                  <a:solidFill>
                    <a:srgbClr val="000000"/>
                  </a:solidFill>
                  <a:uFill>
                    <a:solidFill>
                      <a:srgbClr val="4D4D4D"/>
                    </a:solidFill>
                  </a:uFill>
                  <a:latin typeface="Arial"/>
                  <a:ea typeface="Arial"/>
                  <a:cs typeface="Arial"/>
                  <a:sym typeface="Arial"/>
                </a:rPr>
                <a:t>(distributed)</a:t>
              </a:r>
              <a:endParaRPr kumimoji="0" lang="en-US" sz="1800" b="0" i="0" u="none" strike="noStrike" cap="none" spc="0" normalizeH="0" baseline="0" dirty="0">
                <a:ln>
                  <a:noFill/>
                </a:ln>
                <a:solidFill>
                  <a:srgbClr val="000000"/>
                </a:solidFill>
                <a:effectLst/>
                <a:uFill>
                  <a:solidFill>
                    <a:srgbClr val="4D4D4D"/>
                  </a:solidFill>
                </a:uFill>
                <a:latin typeface="Arial"/>
                <a:ea typeface="Arial"/>
                <a:cs typeface="Arial"/>
                <a:sym typeface="Arial"/>
              </a:endParaRPr>
            </a:p>
          </p:txBody>
        </p:sp>
        <p:grpSp>
          <p:nvGrpSpPr>
            <p:cNvPr id="31" name="Group 30"/>
            <p:cNvGrpSpPr/>
            <p:nvPr/>
          </p:nvGrpSpPr>
          <p:grpSpPr>
            <a:xfrm>
              <a:off x="4078647" y="3028855"/>
              <a:ext cx="1532972" cy="490940"/>
              <a:chOff x="10194910" y="2604352"/>
              <a:chExt cx="1192918" cy="490940"/>
            </a:xfrm>
          </p:grpSpPr>
          <p:sp>
            <p:nvSpPr>
              <p:cNvPr id="38" name="Right Arrow 37"/>
              <p:cNvSpPr/>
              <p:nvPr/>
            </p:nvSpPr>
            <p:spPr>
              <a:xfrm>
                <a:off x="10194910" y="2604352"/>
                <a:ext cx="1192918" cy="490940"/>
              </a:xfrm>
              <a:prstGeom prst="rightArrow">
                <a:avLst/>
              </a:prstGeom>
              <a:solidFill>
                <a:srgbClr val="FFFFFF"/>
              </a:solidFill>
              <a:ln w="25400" cap="flat">
                <a:solidFill>
                  <a:srgbClr val="33928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29" name="Rectangle 28"/>
              <p:cNvSpPr/>
              <p:nvPr/>
            </p:nvSpPr>
            <p:spPr>
              <a:xfrm>
                <a:off x="10340137" y="2688756"/>
                <a:ext cx="680091" cy="276999"/>
              </a:xfrm>
              <a:prstGeom prst="rect">
                <a:avLst/>
              </a:prstGeom>
              <a:noFill/>
            </p:spPr>
            <p:txBody>
              <a:bodyPr wrap="none" lIns="91440" tIns="45720" rIns="91440" bIns="45720">
                <a:spAutoFit/>
              </a:bodyPr>
              <a:lstStyle/>
              <a:p>
                <a:pPr algn="ctr"/>
                <a:r>
                  <a:rPr kumimoji="0" lang="en-US" sz="1200" i="0" u="none" strike="noStrike" normalizeH="0" baseline="0" dirty="0" smtClean="0">
                    <a:solidFill>
                      <a:srgbClr val="008881"/>
                    </a:solidFill>
                    <a:uFill>
                      <a:solidFill>
                        <a:srgbClr val="4D4D4D"/>
                      </a:solidFill>
                    </a:uFill>
                    <a:sym typeface="Arial"/>
                  </a:rPr>
                  <a:t>Redesign!</a:t>
                </a:r>
                <a:endParaRPr lang="en-US" sz="1200" dirty="0">
                  <a:solidFill>
                    <a:srgbClr val="008881"/>
                  </a:solidFill>
                </a:endParaRPr>
              </a:p>
            </p:txBody>
          </p:sp>
        </p:grpSp>
      </p:grpSp>
    </p:spTree>
    <p:extLst>
      <p:ext uri="{BB962C8B-B14F-4D97-AF65-F5344CB8AC3E}">
        <p14:creationId xmlns:p14="http://schemas.microsoft.com/office/powerpoint/2010/main" val="2088508172"/>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defTabSz="914400"/>
            <a:endParaRPr lang="en-US" sz="1400" kern="0">
              <a:solidFill>
                <a:srgbClr val="009A91"/>
              </a:solidFill>
              <a:latin typeface="Arial"/>
              <a:sym typeface="Arial"/>
              <a:rtl val="0"/>
            </a:endParaRPr>
          </a:p>
        </p:txBody>
      </p:sp>
      <p:sp>
        <p:nvSpPr>
          <p:cNvPr id="28" name="Shape 492"/>
          <p:cNvSpPr txBox="1">
            <a:spLocks/>
          </p:cNvSpPr>
          <p:nvPr/>
        </p:nvSpPr>
        <p:spPr>
          <a:xfrm>
            <a:off x="9230464" y="1295142"/>
            <a:ext cx="2934661" cy="2074983"/>
          </a:xfrm>
          <a:prstGeom prst="rect">
            <a:avLst/>
          </a:prstGeom>
        </p:spPr>
        <p:txBody>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bg1"/>
              </a:buClr>
              <a:buFont typeface="Wingdings" pitchFamily="2" charset="2"/>
              <a:buChar char="§"/>
              <a:defRPr sz="1800">
                <a:solidFill>
                  <a:srgbClr val="000000"/>
                </a:solidFill>
                <a:uFillTx/>
              </a:defRPr>
            </a:pPr>
            <a:endParaRPr lang="en-US" sz="1600" b="1" dirty="0" smtClean="0">
              <a:solidFill>
                <a:schemeClr val="bg1"/>
              </a:solidFill>
            </a:endParaRPr>
          </a:p>
        </p:txBody>
      </p:sp>
      <p:sp>
        <p:nvSpPr>
          <p:cNvPr id="29" name="TextBox 28"/>
          <p:cNvSpPr txBox="1"/>
          <p:nvPr/>
        </p:nvSpPr>
        <p:spPr>
          <a:xfrm>
            <a:off x="1885462" y="0"/>
            <a:ext cx="5695461" cy="1015626"/>
          </a:xfrm>
          <a:prstGeom prst="rect">
            <a:avLst/>
          </a:prstGeom>
          <a:noFill/>
        </p:spPr>
        <p:txBody>
          <a:bodyPr wrap="square" lIns="91404" tIns="45702" rIns="91404" bIns="45702">
            <a:spAutoFit/>
          </a:bodyPr>
          <a:lstStyle/>
          <a:p>
            <a:pPr algn="ctr" defTabSz="914400">
              <a:defRPr/>
            </a:pPr>
            <a:r>
              <a:rPr lang="en-US" sz="6000" kern="0" dirty="0" smtClean="0">
                <a:solidFill>
                  <a:schemeClr val="bg1"/>
                </a:solidFill>
                <a:latin typeface="Arial"/>
                <a:ea typeface="Arial"/>
                <a:cs typeface="Arial"/>
                <a:sym typeface="Arial"/>
                <a:rtl val="0"/>
              </a:rPr>
              <a:t>monolith</a:t>
            </a:r>
            <a:endParaRPr lang="en-US" sz="6000" kern="0" dirty="0">
              <a:solidFill>
                <a:schemeClr val="bg1"/>
              </a:solidFill>
              <a:latin typeface="Arial"/>
              <a:ea typeface="Arial"/>
              <a:cs typeface="Arial"/>
              <a:sym typeface="Arial"/>
              <a:rtl val="0"/>
            </a:endParaRPr>
          </a:p>
        </p:txBody>
      </p:sp>
      <p:sp>
        <p:nvSpPr>
          <p:cNvPr id="5" name="Isosceles Triangle 4"/>
          <p:cNvSpPr/>
          <p:nvPr/>
        </p:nvSpPr>
        <p:spPr>
          <a:xfrm rot="13393813">
            <a:off x="901445" y="3431471"/>
            <a:ext cx="796002" cy="756954"/>
          </a:xfrm>
          <a:prstGeom prst="triangl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9" name="Group 8"/>
          <p:cNvGrpSpPr/>
          <p:nvPr/>
        </p:nvGrpSpPr>
        <p:grpSpPr>
          <a:xfrm>
            <a:off x="1160860" y="1261990"/>
            <a:ext cx="7810715" cy="2529977"/>
            <a:chOff x="1160860" y="1179222"/>
            <a:chExt cx="7810715" cy="3061272"/>
          </a:xfrm>
        </p:grpSpPr>
        <p:sp>
          <p:nvSpPr>
            <p:cNvPr id="30" name="Rounded Rectangle 29"/>
            <p:cNvSpPr/>
            <p:nvPr/>
          </p:nvSpPr>
          <p:spPr>
            <a:xfrm>
              <a:off x="1160860" y="1179222"/>
              <a:ext cx="7810715" cy="306127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6" name="Rounded Rectangle 5"/>
            <p:cNvSpPr/>
            <p:nvPr/>
          </p:nvSpPr>
          <p:spPr>
            <a:xfrm>
              <a:off x="3961612" y="1544410"/>
              <a:ext cx="1219573"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Like</a:t>
              </a:r>
              <a:endParaRPr lang="en-US" dirty="0"/>
            </a:p>
          </p:txBody>
        </p:sp>
        <p:sp>
          <p:nvSpPr>
            <p:cNvPr id="7" name="Rounded Rectangle 6"/>
            <p:cNvSpPr/>
            <p:nvPr/>
          </p:nvSpPr>
          <p:spPr>
            <a:xfrm>
              <a:off x="3961612" y="2301648"/>
              <a:ext cx="1219573"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Photos</a:t>
              </a:r>
              <a:endParaRPr lang="en-US" dirty="0"/>
            </a:p>
          </p:txBody>
        </p:sp>
        <p:sp>
          <p:nvSpPr>
            <p:cNvPr id="8" name="Rounded Rectangle 7"/>
            <p:cNvSpPr/>
            <p:nvPr/>
          </p:nvSpPr>
          <p:spPr>
            <a:xfrm>
              <a:off x="3961612" y="3020786"/>
              <a:ext cx="1219573"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Message</a:t>
              </a:r>
              <a:endParaRPr lang="en-US" dirty="0"/>
            </a:p>
          </p:txBody>
        </p:sp>
        <p:pic>
          <p:nvPicPr>
            <p:cNvPr id="12" name="Picture 4" descr="http://www.brandsoftheworld.com/sites/default/files/styles/logo-thumbnail/public/102011/like_icon.png?itok=nkurUMlZ"/>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186" y="1589510"/>
              <a:ext cx="387555" cy="3875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simpleicon.com/wp-content/uploads/camer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4155" y="2313748"/>
              <a:ext cx="406807" cy="4068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5"/>
            <a:stretch>
              <a:fillRect/>
            </a:stretch>
          </p:blipFill>
          <p:spPr>
            <a:xfrm>
              <a:off x="5194679" y="3048299"/>
              <a:ext cx="457539" cy="425986"/>
            </a:xfrm>
            <a:prstGeom prst="rect">
              <a:avLst/>
            </a:prstGeom>
          </p:spPr>
        </p:pic>
        <p:sp>
          <p:nvSpPr>
            <p:cNvPr id="16" name="Rectangle 15"/>
            <p:cNvSpPr/>
            <p:nvPr/>
          </p:nvSpPr>
          <p:spPr>
            <a:xfrm>
              <a:off x="5181185" y="2305156"/>
              <a:ext cx="597659" cy="427304"/>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5729470" y="3242241"/>
              <a:ext cx="273100"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729470" y="2972488"/>
              <a:ext cx="273100" cy="69728"/>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729470" y="3480365"/>
              <a:ext cx="273100" cy="5665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6129196" y="2477667"/>
              <a:ext cx="2474117"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Compose Message</a:t>
              </a:r>
              <a:endParaRPr lang="en-US" dirty="0"/>
            </a:p>
          </p:txBody>
        </p:sp>
        <p:sp>
          <p:nvSpPr>
            <p:cNvPr id="26" name="Rounded Rectangle 25"/>
            <p:cNvSpPr/>
            <p:nvPr/>
          </p:nvSpPr>
          <p:spPr>
            <a:xfrm>
              <a:off x="6131531" y="2996780"/>
              <a:ext cx="2474117"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Message Notification</a:t>
              </a:r>
              <a:endParaRPr lang="en-US" dirty="0"/>
            </a:p>
          </p:txBody>
        </p:sp>
        <p:sp>
          <p:nvSpPr>
            <p:cNvPr id="27" name="Rounded Rectangle 26"/>
            <p:cNvSpPr/>
            <p:nvPr/>
          </p:nvSpPr>
          <p:spPr>
            <a:xfrm>
              <a:off x="6131531" y="3515893"/>
              <a:ext cx="2474117"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Attach a picture</a:t>
              </a:r>
              <a:endParaRPr lang="en-US" dirty="0"/>
            </a:p>
          </p:txBody>
        </p:sp>
        <p:sp>
          <p:nvSpPr>
            <p:cNvPr id="4" name="Rectangle 3"/>
            <p:cNvSpPr/>
            <p:nvPr/>
          </p:nvSpPr>
          <p:spPr>
            <a:xfrm>
              <a:off x="5193414" y="3449098"/>
              <a:ext cx="472074" cy="120147"/>
            </a:xfrm>
            <a:prstGeom prst="rect">
              <a:avLst/>
            </a:prstGeom>
            <a:solidFill>
              <a:srgbClr val="19786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3006234" y="2518342"/>
              <a:ext cx="895350"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006234" y="2089717"/>
              <a:ext cx="895350" cy="22860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006234" y="2756466"/>
              <a:ext cx="895350" cy="185739"/>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1569087" y="1575789"/>
              <a:ext cx="2046944" cy="1998494"/>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r>
                <a:rPr lang="en-US" dirty="0" smtClean="0"/>
                <a:t>User</a:t>
              </a:r>
            </a:p>
            <a:p>
              <a:r>
                <a:rPr lang="en-US" dirty="0" smtClean="0"/>
                <a:t>Interface</a:t>
              </a:r>
              <a:endParaRPr lang="en-US" dirty="0"/>
            </a:p>
          </p:txBody>
        </p:sp>
        <p:pic>
          <p:nvPicPr>
            <p:cNvPr id="41" name="Picture 2" descr="http://redlance.com/wp/wp-content/uploads/2013/03/facebook-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92049" y="2195779"/>
              <a:ext cx="645125" cy="645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2" name="Rectangle 41"/>
            <p:cNvSpPr/>
            <p:nvPr/>
          </p:nvSpPr>
          <p:spPr>
            <a:xfrm>
              <a:off x="1622931" y="3736385"/>
              <a:ext cx="1814244" cy="369332"/>
            </a:xfrm>
            <a:prstGeom prst="rect">
              <a:avLst/>
            </a:prstGeom>
          </p:spPr>
          <p:txBody>
            <a:bodyPr wrap="none">
              <a:spAutoFit/>
            </a:bodyPr>
            <a:lstStyle/>
            <a:p>
              <a:pPr algn="ctr"/>
              <a:r>
                <a:rPr lang="en-US" dirty="0" smtClean="0"/>
                <a:t>Deployable Unit </a:t>
              </a:r>
              <a:endParaRPr lang="en-US" dirty="0"/>
            </a:p>
          </p:txBody>
        </p:sp>
      </p:grpSp>
      <p:sp>
        <p:nvSpPr>
          <p:cNvPr id="43" name="TextBox 42"/>
          <p:cNvSpPr txBox="1"/>
          <p:nvPr/>
        </p:nvSpPr>
        <p:spPr>
          <a:xfrm>
            <a:off x="1252924" y="4358313"/>
            <a:ext cx="3943206" cy="707850"/>
          </a:xfrm>
          <a:prstGeom prst="rect">
            <a:avLst/>
          </a:prstGeom>
          <a:noFill/>
        </p:spPr>
        <p:txBody>
          <a:bodyPr wrap="square" lIns="91404" tIns="45702" rIns="91404" bIns="45702">
            <a:spAutoFit/>
          </a:bodyPr>
          <a:lstStyle/>
          <a:p>
            <a:pPr defTabSz="914400">
              <a:defRPr/>
            </a:pPr>
            <a:r>
              <a:rPr lang="en-US" sz="2000" kern="0" dirty="0" smtClean="0">
                <a:solidFill>
                  <a:schemeClr val="bg1"/>
                </a:solidFill>
                <a:latin typeface="Arial"/>
                <a:ea typeface="Arial"/>
                <a:cs typeface="Arial"/>
                <a:sym typeface="Arial"/>
                <a:rtl val="0"/>
              </a:rPr>
              <a:t>Entire team must collaborate into this one unit</a:t>
            </a:r>
            <a:endParaRPr lang="en-US" sz="2000" kern="0" dirty="0">
              <a:solidFill>
                <a:schemeClr val="bg1"/>
              </a:solidFill>
              <a:latin typeface="Arial"/>
              <a:ea typeface="Arial"/>
              <a:cs typeface="Arial"/>
              <a:sym typeface="Arial"/>
              <a:rtl val="0"/>
            </a:endParaRPr>
          </a:p>
        </p:txBody>
      </p:sp>
      <p:sp>
        <p:nvSpPr>
          <p:cNvPr id="31" name="Rounded Rectangle 30"/>
          <p:cNvSpPr/>
          <p:nvPr/>
        </p:nvSpPr>
        <p:spPr>
          <a:xfrm>
            <a:off x="63617" y="4001668"/>
            <a:ext cx="1077405" cy="106788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3" name="Picture 2"/>
          <p:cNvPicPr>
            <a:picLocks noChangeAspect="1"/>
          </p:cNvPicPr>
          <p:nvPr/>
        </p:nvPicPr>
        <p:blipFill>
          <a:blip r:embed="rId7"/>
          <a:stretch>
            <a:fillRect/>
          </a:stretch>
        </p:blipFill>
        <p:spPr>
          <a:xfrm>
            <a:off x="122402" y="4089171"/>
            <a:ext cx="903005" cy="903005"/>
          </a:xfrm>
          <a:prstGeom prst="rect">
            <a:avLst/>
          </a:prstGeom>
        </p:spPr>
      </p:pic>
    </p:spTree>
    <p:extLst>
      <p:ext uri="{BB962C8B-B14F-4D97-AF65-F5344CB8AC3E}">
        <p14:creationId xmlns:p14="http://schemas.microsoft.com/office/powerpoint/2010/main" val="171633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7" y="0"/>
            <a:ext cx="9144000" cy="51435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defTabSz="914400"/>
            <a:endParaRPr lang="en-US" sz="1400" kern="0">
              <a:solidFill>
                <a:srgbClr val="009A91"/>
              </a:solidFill>
              <a:latin typeface="Arial"/>
              <a:sym typeface="Arial"/>
              <a:rtl val="0"/>
            </a:endParaRPr>
          </a:p>
        </p:txBody>
      </p:sp>
      <p:sp>
        <p:nvSpPr>
          <p:cNvPr id="29" name="TextBox 28"/>
          <p:cNvSpPr txBox="1"/>
          <p:nvPr/>
        </p:nvSpPr>
        <p:spPr>
          <a:xfrm>
            <a:off x="555642" y="0"/>
            <a:ext cx="7813010" cy="1015626"/>
          </a:xfrm>
          <a:prstGeom prst="rect">
            <a:avLst/>
          </a:prstGeom>
          <a:noFill/>
        </p:spPr>
        <p:txBody>
          <a:bodyPr wrap="square" lIns="91404" tIns="45702" rIns="91404" bIns="45702">
            <a:spAutoFit/>
          </a:bodyPr>
          <a:lstStyle/>
          <a:p>
            <a:pPr algn="ctr" defTabSz="914400">
              <a:defRPr/>
            </a:pPr>
            <a:r>
              <a:rPr lang="en-US" sz="6000" kern="0" dirty="0" err="1" smtClean="0">
                <a:solidFill>
                  <a:schemeClr val="bg1"/>
                </a:solidFill>
                <a:latin typeface="Arial"/>
                <a:ea typeface="Arial"/>
                <a:cs typeface="Arial"/>
                <a:sym typeface="Arial"/>
                <a:rtl val="0"/>
              </a:rPr>
              <a:t>microservice</a:t>
            </a:r>
            <a:endParaRPr lang="en-US" sz="6000" kern="0" dirty="0">
              <a:solidFill>
                <a:schemeClr val="bg1"/>
              </a:solidFill>
              <a:latin typeface="Arial"/>
              <a:ea typeface="Arial"/>
              <a:cs typeface="Arial"/>
              <a:sym typeface="Arial"/>
              <a:rtl val="0"/>
            </a:endParaRPr>
          </a:p>
        </p:txBody>
      </p:sp>
      <p:sp>
        <p:nvSpPr>
          <p:cNvPr id="6" name="Rounded Rectangle 5"/>
          <p:cNvSpPr/>
          <p:nvPr/>
        </p:nvSpPr>
        <p:spPr>
          <a:xfrm>
            <a:off x="2948167" y="1548224"/>
            <a:ext cx="1219573"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Like</a:t>
            </a:r>
            <a:endParaRPr lang="en-US" dirty="0"/>
          </a:p>
        </p:txBody>
      </p:sp>
      <p:sp>
        <p:nvSpPr>
          <p:cNvPr id="7" name="Rounded Rectangle 6"/>
          <p:cNvSpPr/>
          <p:nvPr/>
        </p:nvSpPr>
        <p:spPr>
          <a:xfrm>
            <a:off x="2948167" y="2305462"/>
            <a:ext cx="1219573"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Photos</a:t>
            </a:r>
            <a:endParaRPr lang="en-US" dirty="0"/>
          </a:p>
        </p:txBody>
      </p:sp>
      <p:sp>
        <p:nvSpPr>
          <p:cNvPr id="8" name="Rounded Rectangle 7"/>
          <p:cNvSpPr/>
          <p:nvPr/>
        </p:nvSpPr>
        <p:spPr>
          <a:xfrm>
            <a:off x="2948167" y="3024600"/>
            <a:ext cx="1219573"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Message</a:t>
            </a:r>
            <a:endParaRPr lang="en-US" dirty="0"/>
          </a:p>
        </p:txBody>
      </p:sp>
      <p:cxnSp>
        <p:nvCxnSpPr>
          <p:cNvPr id="9" name="Straight Arrow Connector 8"/>
          <p:cNvCxnSpPr/>
          <p:nvPr/>
        </p:nvCxnSpPr>
        <p:spPr>
          <a:xfrm>
            <a:off x="1992789" y="2522156"/>
            <a:ext cx="895350"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992789" y="2093531"/>
            <a:ext cx="895350" cy="22860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992789" y="2760280"/>
            <a:ext cx="895350" cy="185739"/>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4" descr="http://www.brandsoftheworld.com/sites/default/files/styles/logo-thumbnail/public/102011/like_icon.png?itok=nkurUMlZ"/>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7741" y="1593324"/>
            <a:ext cx="387555" cy="3875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simpleicon.com/wp-content/uploads/camer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0710" y="2317562"/>
            <a:ext cx="406807" cy="4068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5"/>
          <a:stretch>
            <a:fillRect/>
          </a:stretch>
        </p:blipFill>
        <p:spPr>
          <a:xfrm>
            <a:off x="4181234" y="3052113"/>
            <a:ext cx="457539" cy="425986"/>
          </a:xfrm>
          <a:prstGeom prst="rect">
            <a:avLst/>
          </a:prstGeom>
        </p:spPr>
      </p:pic>
      <p:sp>
        <p:nvSpPr>
          <p:cNvPr id="16" name="Rectangle 15"/>
          <p:cNvSpPr/>
          <p:nvPr/>
        </p:nvSpPr>
        <p:spPr>
          <a:xfrm>
            <a:off x="4167740" y="2308970"/>
            <a:ext cx="597659" cy="427304"/>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4716025" y="3246055"/>
            <a:ext cx="273100"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4716025" y="2976302"/>
            <a:ext cx="273100" cy="69728"/>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716025" y="3484179"/>
            <a:ext cx="273100" cy="5665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5115751" y="2481481"/>
            <a:ext cx="2474117"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Compose Message</a:t>
            </a:r>
            <a:endParaRPr lang="en-US" dirty="0"/>
          </a:p>
        </p:txBody>
      </p:sp>
      <p:sp>
        <p:nvSpPr>
          <p:cNvPr id="26" name="Rounded Rectangle 25"/>
          <p:cNvSpPr/>
          <p:nvPr/>
        </p:nvSpPr>
        <p:spPr>
          <a:xfrm>
            <a:off x="5118086" y="3000594"/>
            <a:ext cx="2474117"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Message Notification</a:t>
            </a:r>
            <a:endParaRPr lang="en-US" dirty="0"/>
          </a:p>
        </p:txBody>
      </p:sp>
      <p:sp>
        <p:nvSpPr>
          <p:cNvPr id="27" name="Rounded Rectangle 26"/>
          <p:cNvSpPr/>
          <p:nvPr/>
        </p:nvSpPr>
        <p:spPr>
          <a:xfrm>
            <a:off x="5118086" y="3519707"/>
            <a:ext cx="2474117" cy="485775"/>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Attach a picture</a:t>
            </a:r>
            <a:endParaRPr lang="en-US" dirty="0"/>
          </a:p>
        </p:txBody>
      </p:sp>
      <p:sp>
        <p:nvSpPr>
          <p:cNvPr id="4" name="Rectangle 3"/>
          <p:cNvSpPr/>
          <p:nvPr/>
        </p:nvSpPr>
        <p:spPr>
          <a:xfrm>
            <a:off x="4179969" y="3452912"/>
            <a:ext cx="472074" cy="120147"/>
          </a:xfrm>
          <a:prstGeom prst="rect">
            <a:avLst/>
          </a:prstGeom>
          <a:solidFill>
            <a:srgbClr val="19786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301642" y="1987493"/>
            <a:ext cx="2046944" cy="1101869"/>
          </a:xfrm>
          <a:prstGeom prst="roundRect">
            <a:avLst/>
          </a:prstGeom>
          <a:solidFill>
            <a:srgbClr val="00786E"/>
          </a:solidFill>
          <a:ln/>
        </p:spPr>
        <p:style>
          <a:lnRef idx="0">
            <a:schemeClr val="accent1"/>
          </a:lnRef>
          <a:fillRef idx="3">
            <a:schemeClr val="accent1"/>
          </a:fillRef>
          <a:effectRef idx="3">
            <a:schemeClr val="accent1"/>
          </a:effectRef>
          <a:fontRef idx="minor">
            <a:schemeClr val="lt1"/>
          </a:fontRef>
        </p:style>
        <p:txBody>
          <a:bodyPr rtlCol="0" anchor="ctr"/>
          <a:lstStyle/>
          <a:p>
            <a:r>
              <a:rPr lang="en-US" dirty="0" smtClean="0"/>
              <a:t>User</a:t>
            </a:r>
          </a:p>
          <a:p>
            <a:r>
              <a:rPr lang="en-US" dirty="0" smtClean="0"/>
              <a:t>Interface</a:t>
            </a:r>
            <a:endParaRPr lang="en-US" dirty="0"/>
          </a:p>
        </p:txBody>
      </p:sp>
      <p:pic>
        <p:nvPicPr>
          <p:cNvPr id="24" name="Picture 2" descr="http://redlance.com/wp/wp-content/uploads/2013/03/facebook-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3928" y="2127317"/>
            <a:ext cx="586477" cy="5864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3" name="Group 2"/>
          <p:cNvGrpSpPr/>
          <p:nvPr/>
        </p:nvGrpSpPr>
        <p:grpSpPr>
          <a:xfrm>
            <a:off x="670319" y="2068016"/>
            <a:ext cx="6786082" cy="1739757"/>
            <a:chOff x="670319" y="2068016"/>
            <a:chExt cx="6786082" cy="1739757"/>
          </a:xfrm>
        </p:grpSpPr>
        <p:grpSp>
          <p:nvGrpSpPr>
            <p:cNvPr id="31" name="Group 30"/>
            <p:cNvGrpSpPr/>
            <p:nvPr/>
          </p:nvGrpSpPr>
          <p:grpSpPr>
            <a:xfrm>
              <a:off x="3111709" y="2068016"/>
              <a:ext cx="4344692" cy="1739757"/>
              <a:chOff x="4283421" y="2322098"/>
              <a:chExt cx="4344692" cy="1739757"/>
            </a:xfrm>
          </p:grpSpPr>
          <p:sp>
            <p:nvSpPr>
              <p:cNvPr id="32" name="Title 1"/>
              <p:cNvSpPr txBox="1">
                <a:spLocks/>
              </p:cNvSpPr>
              <p:nvPr/>
            </p:nvSpPr>
            <p:spPr bwMode="gray">
              <a:xfrm>
                <a:off x="4283421" y="2322098"/>
                <a:ext cx="1724809" cy="240954"/>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r>
                  <a:rPr lang="en-US" sz="1200" dirty="0" smtClean="0">
                    <a:solidFill>
                      <a:srgbClr val="FFFFFF"/>
                    </a:solidFill>
                  </a:rPr>
                  <a:t>Deployable Unit #</a:t>
                </a:r>
                <a:r>
                  <a:rPr lang="en-US" sz="1200" dirty="0">
                    <a:solidFill>
                      <a:srgbClr val="FFFFFF"/>
                    </a:solidFill>
                  </a:rPr>
                  <a:t>2</a:t>
                </a:r>
              </a:p>
            </p:txBody>
          </p:sp>
          <p:sp>
            <p:nvSpPr>
              <p:cNvPr id="33" name="Title 1"/>
              <p:cNvSpPr txBox="1">
                <a:spLocks/>
              </p:cNvSpPr>
              <p:nvPr/>
            </p:nvSpPr>
            <p:spPr bwMode="gray">
              <a:xfrm>
                <a:off x="4296844" y="3083131"/>
                <a:ext cx="1660587" cy="19555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r>
                  <a:rPr lang="en-US" sz="1200" dirty="0">
                    <a:solidFill>
                      <a:srgbClr val="FFFFFF"/>
                    </a:solidFill>
                  </a:rPr>
                  <a:t>Deployable </a:t>
                </a:r>
                <a:r>
                  <a:rPr lang="en-US" sz="1200" dirty="0" smtClean="0">
                    <a:solidFill>
                      <a:srgbClr val="FFFFFF"/>
                    </a:solidFill>
                  </a:rPr>
                  <a:t>Unit #3</a:t>
                </a:r>
                <a:endParaRPr lang="en-US" sz="1200" dirty="0">
                  <a:solidFill>
                    <a:srgbClr val="FFFFFF"/>
                  </a:solidFill>
                </a:endParaRPr>
              </a:p>
            </p:txBody>
          </p:sp>
          <p:sp>
            <p:nvSpPr>
              <p:cNvPr id="34" name="Title 1"/>
              <p:cNvSpPr txBox="1">
                <a:spLocks/>
              </p:cNvSpPr>
              <p:nvPr/>
            </p:nvSpPr>
            <p:spPr bwMode="gray">
              <a:xfrm>
                <a:off x="4305015" y="3827399"/>
                <a:ext cx="1613202" cy="234456"/>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r>
                  <a:rPr lang="en-US" sz="1200" dirty="0">
                    <a:solidFill>
                      <a:srgbClr val="FFFFFF"/>
                    </a:solidFill>
                  </a:rPr>
                  <a:t>Deployable </a:t>
                </a:r>
                <a:r>
                  <a:rPr lang="en-US" sz="1200" dirty="0" smtClean="0">
                    <a:solidFill>
                      <a:srgbClr val="FFFFFF"/>
                    </a:solidFill>
                  </a:rPr>
                  <a:t>Unit #</a:t>
                </a:r>
                <a:r>
                  <a:rPr lang="en-US" sz="1200" dirty="0">
                    <a:solidFill>
                      <a:srgbClr val="FFFFFF"/>
                    </a:solidFill>
                  </a:rPr>
                  <a:t>4</a:t>
                </a:r>
              </a:p>
            </p:txBody>
          </p:sp>
          <p:sp>
            <p:nvSpPr>
              <p:cNvPr id="35" name="Title 1"/>
              <p:cNvSpPr txBox="1">
                <a:spLocks/>
              </p:cNvSpPr>
              <p:nvPr/>
            </p:nvSpPr>
            <p:spPr bwMode="gray">
              <a:xfrm>
                <a:off x="6482578" y="2423523"/>
                <a:ext cx="2145535" cy="139529"/>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r>
                  <a:rPr lang="en-US" sz="1200" dirty="0" smtClean="0">
                    <a:solidFill>
                      <a:srgbClr val="FFFFFF"/>
                    </a:solidFill>
                  </a:rPr>
                  <a:t>Deployable Unit #5,6,7</a:t>
                </a:r>
                <a:endParaRPr lang="en-US" sz="1200" dirty="0">
                  <a:solidFill>
                    <a:srgbClr val="FFFFFF"/>
                  </a:solidFill>
                </a:endParaRPr>
              </a:p>
            </p:txBody>
          </p:sp>
        </p:grpSp>
        <p:sp>
          <p:nvSpPr>
            <p:cNvPr id="37" name="Title 1"/>
            <p:cNvSpPr txBox="1">
              <a:spLocks/>
            </p:cNvSpPr>
            <p:nvPr/>
          </p:nvSpPr>
          <p:spPr bwMode="gray">
            <a:xfrm>
              <a:off x="670319" y="3129927"/>
              <a:ext cx="1678267" cy="232255"/>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r>
                <a:rPr lang="en-US" sz="1200" dirty="0" smtClean="0">
                  <a:solidFill>
                    <a:srgbClr val="FFFFFF"/>
                  </a:solidFill>
                </a:rPr>
                <a:t>Deployable Unit #1</a:t>
              </a:r>
              <a:endParaRPr lang="en-US" sz="1200" dirty="0">
                <a:solidFill>
                  <a:srgbClr val="FFFFFF"/>
                </a:solidFill>
              </a:endParaRPr>
            </a:p>
          </p:txBody>
        </p:sp>
      </p:grpSp>
      <p:grpSp>
        <p:nvGrpSpPr>
          <p:cNvPr id="20" name="Group 19"/>
          <p:cNvGrpSpPr/>
          <p:nvPr/>
        </p:nvGrpSpPr>
        <p:grpSpPr>
          <a:xfrm>
            <a:off x="1061903" y="1244607"/>
            <a:ext cx="6946871" cy="3555186"/>
            <a:chOff x="1061903" y="1244607"/>
            <a:chExt cx="6946871" cy="3555186"/>
          </a:xfrm>
        </p:grpSpPr>
        <p:sp>
          <p:nvSpPr>
            <p:cNvPr id="38" name="TextBox 37"/>
            <p:cNvSpPr txBox="1"/>
            <p:nvPr/>
          </p:nvSpPr>
          <p:spPr>
            <a:xfrm>
              <a:off x="1427843" y="4399720"/>
              <a:ext cx="6028558" cy="400073"/>
            </a:xfrm>
            <a:prstGeom prst="rect">
              <a:avLst/>
            </a:prstGeom>
            <a:noFill/>
          </p:spPr>
          <p:txBody>
            <a:bodyPr wrap="square" lIns="91404" tIns="45702" rIns="91404" bIns="45702">
              <a:spAutoFit/>
            </a:bodyPr>
            <a:lstStyle/>
            <a:p>
              <a:pPr algn="ctr" defTabSz="914400">
                <a:defRPr/>
              </a:pPr>
              <a:r>
                <a:rPr lang="en-US" sz="2000" kern="0" dirty="0" smtClean="0">
                  <a:solidFill>
                    <a:schemeClr val="bg1"/>
                  </a:solidFill>
                  <a:latin typeface="Arial"/>
                  <a:ea typeface="Arial"/>
                  <a:cs typeface="Arial"/>
                  <a:sym typeface="Arial"/>
                  <a:rtl val="0"/>
                </a:rPr>
                <a:t>Reorg into smaller teams aligned to features</a:t>
              </a:r>
              <a:endParaRPr lang="en-US" sz="2000" kern="0" dirty="0">
                <a:solidFill>
                  <a:schemeClr val="bg1"/>
                </a:solidFill>
                <a:latin typeface="Arial"/>
                <a:ea typeface="Arial"/>
                <a:cs typeface="Arial"/>
                <a:sym typeface="Arial"/>
                <a:rtl val="0"/>
              </a:endParaRPr>
            </a:p>
          </p:txBody>
        </p:sp>
        <p:grpSp>
          <p:nvGrpSpPr>
            <p:cNvPr id="15" name="Group 14"/>
            <p:cNvGrpSpPr/>
            <p:nvPr/>
          </p:nvGrpSpPr>
          <p:grpSpPr>
            <a:xfrm>
              <a:off x="1061903" y="1244607"/>
              <a:ext cx="6946871" cy="2772884"/>
              <a:chOff x="1061903" y="1244607"/>
              <a:chExt cx="6946871" cy="2772884"/>
            </a:xfrm>
          </p:grpSpPr>
          <p:grpSp>
            <p:nvGrpSpPr>
              <p:cNvPr id="5" name="Group 4"/>
              <p:cNvGrpSpPr/>
              <p:nvPr/>
            </p:nvGrpSpPr>
            <p:grpSpPr>
              <a:xfrm>
                <a:off x="1061903" y="1696686"/>
                <a:ext cx="492025" cy="487396"/>
                <a:chOff x="63617" y="4001668"/>
                <a:chExt cx="1077405" cy="1067888"/>
              </a:xfrm>
            </p:grpSpPr>
            <p:sp>
              <p:nvSpPr>
                <p:cNvPr id="40" name="Rounded Rectangle 39"/>
                <p:cNvSpPr/>
                <p:nvPr/>
              </p:nvSpPr>
              <p:spPr>
                <a:xfrm>
                  <a:off x="63617" y="4001668"/>
                  <a:ext cx="1077405" cy="106788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41" name="Picture 40"/>
                <p:cNvPicPr>
                  <a:picLocks noChangeAspect="1"/>
                </p:cNvPicPr>
                <p:nvPr/>
              </p:nvPicPr>
              <p:blipFill>
                <a:blip r:embed="rId7"/>
                <a:stretch>
                  <a:fillRect/>
                </a:stretch>
              </p:blipFill>
              <p:spPr>
                <a:xfrm>
                  <a:off x="122402" y="4089171"/>
                  <a:ext cx="903005" cy="903005"/>
                </a:xfrm>
                <a:prstGeom prst="rect">
                  <a:avLst/>
                </a:prstGeom>
              </p:spPr>
            </p:pic>
          </p:grpSp>
          <p:grpSp>
            <p:nvGrpSpPr>
              <p:cNvPr id="42" name="Group 41"/>
              <p:cNvGrpSpPr/>
              <p:nvPr/>
            </p:nvGrpSpPr>
            <p:grpSpPr>
              <a:xfrm>
                <a:off x="2585463" y="1244607"/>
                <a:ext cx="492025" cy="487396"/>
                <a:chOff x="63617" y="4001668"/>
                <a:chExt cx="1077405" cy="1067888"/>
              </a:xfrm>
            </p:grpSpPr>
            <p:sp>
              <p:nvSpPr>
                <p:cNvPr id="43" name="Rounded Rectangle 42"/>
                <p:cNvSpPr/>
                <p:nvPr/>
              </p:nvSpPr>
              <p:spPr>
                <a:xfrm>
                  <a:off x="63617" y="4001668"/>
                  <a:ext cx="1077405" cy="106788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44" name="Picture 43"/>
                <p:cNvPicPr>
                  <a:picLocks noChangeAspect="1"/>
                </p:cNvPicPr>
                <p:nvPr/>
              </p:nvPicPr>
              <p:blipFill>
                <a:blip r:embed="rId7"/>
                <a:stretch>
                  <a:fillRect/>
                </a:stretch>
              </p:blipFill>
              <p:spPr>
                <a:xfrm>
                  <a:off x="122402" y="4089171"/>
                  <a:ext cx="903005" cy="903005"/>
                </a:xfrm>
                <a:prstGeom prst="rect">
                  <a:avLst/>
                </a:prstGeom>
              </p:spPr>
            </p:pic>
          </p:grpSp>
          <p:grpSp>
            <p:nvGrpSpPr>
              <p:cNvPr id="45" name="Group 44"/>
              <p:cNvGrpSpPr/>
              <p:nvPr/>
            </p:nvGrpSpPr>
            <p:grpSpPr>
              <a:xfrm>
                <a:off x="2585463" y="2301013"/>
                <a:ext cx="492025" cy="487396"/>
                <a:chOff x="63617" y="4001668"/>
                <a:chExt cx="1077405" cy="1067888"/>
              </a:xfrm>
            </p:grpSpPr>
            <p:sp>
              <p:nvSpPr>
                <p:cNvPr id="46" name="Rounded Rectangle 45"/>
                <p:cNvSpPr/>
                <p:nvPr/>
              </p:nvSpPr>
              <p:spPr>
                <a:xfrm>
                  <a:off x="63617" y="4001668"/>
                  <a:ext cx="1077405" cy="106788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47" name="Picture 46"/>
                <p:cNvPicPr>
                  <a:picLocks noChangeAspect="1"/>
                </p:cNvPicPr>
                <p:nvPr/>
              </p:nvPicPr>
              <p:blipFill>
                <a:blip r:embed="rId7"/>
                <a:stretch>
                  <a:fillRect/>
                </a:stretch>
              </p:blipFill>
              <p:spPr>
                <a:xfrm>
                  <a:off x="122402" y="4089171"/>
                  <a:ext cx="903005" cy="903005"/>
                </a:xfrm>
                <a:prstGeom prst="rect">
                  <a:avLst/>
                </a:prstGeom>
              </p:spPr>
            </p:pic>
          </p:grpSp>
          <p:grpSp>
            <p:nvGrpSpPr>
              <p:cNvPr id="48" name="Group 47"/>
              <p:cNvGrpSpPr/>
              <p:nvPr/>
            </p:nvGrpSpPr>
            <p:grpSpPr>
              <a:xfrm>
                <a:off x="2585463" y="3334399"/>
                <a:ext cx="492025" cy="487396"/>
                <a:chOff x="63617" y="4001668"/>
                <a:chExt cx="1077405" cy="1067888"/>
              </a:xfrm>
            </p:grpSpPr>
            <p:sp>
              <p:nvSpPr>
                <p:cNvPr id="49" name="Rounded Rectangle 48"/>
                <p:cNvSpPr/>
                <p:nvPr/>
              </p:nvSpPr>
              <p:spPr>
                <a:xfrm>
                  <a:off x="63617" y="4001668"/>
                  <a:ext cx="1077405" cy="106788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50" name="Picture 49"/>
                <p:cNvPicPr>
                  <a:picLocks noChangeAspect="1"/>
                </p:cNvPicPr>
                <p:nvPr/>
              </p:nvPicPr>
              <p:blipFill>
                <a:blip r:embed="rId7"/>
                <a:stretch>
                  <a:fillRect/>
                </a:stretch>
              </p:blipFill>
              <p:spPr>
                <a:xfrm>
                  <a:off x="122402" y="4089171"/>
                  <a:ext cx="903005" cy="903005"/>
                </a:xfrm>
                <a:prstGeom prst="rect">
                  <a:avLst/>
                </a:prstGeom>
              </p:spPr>
            </p:pic>
          </p:grpSp>
          <p:grpSp>
            <p:nvGrpSpPr>
              <p:cNvPr id="51" name="Group 50"/>
              <p:cNvGrpSpPr/>
              <p:nvPr/>
            </p:nvGrpSpPr>
            <p:grpSpPr>
              <a:xfrm>
                <a:off x="7516749" y="2458623"/>
                <a:ext cx="492025" cy="487396"/>
                <a:chOff x="63617" y="4001668"/>
                <a:chExt cx="1077405" cy="1067888"/>
              </a:xfrm>
            </p:grpSpPr>
            <p:sp>
              <p:nvSpPr>
                <p:cNvPr id="52" name="Rounded Rectangle 51"/>
                <p:cNvSpPr/>
                <p:nvPr/>
              </p:nvSpPr>
              <p:spPr>
                <a:xfrm>
                  <a:off x="63617" y="4001668"/>
                  <a:ext cx="1077405" cy="106788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53" name="Picture 52"/>
                <p:cNvPicPr>
                  <a:picLocks noChangeAspect="1"/>
                </p:cNvPicPr>
                <p:nvPr/>
              </p:nvPicPr>
              <p:blipFill>
                <a:blip r:embed="rId7"/>
                <a:stretch>
                  <a:fillRect/>
                </a:stretch>
              </p:blipFill>
              <p:spPr>
                <a:xfrm>
                  <a:off x="122402" y="4089171"/>
                  <a:ext cx="903005" cy="903005"/>
                </a:xfrm>
                <a:prstGeom prst="rect">
                  <a:avLst/>
                </a:prstGeom>
              </p:spPr>
            </p:pic>
          </p:grpSp>
          <p:grpSp>
            <p:nvGrpSpPr>
              <p:cNvPr id="54" name="Group 53"/>
              <p:cNvGrpSpPr/>
              <p:nvPr/>
            </p:nvGrpSpPr>
            <p:grpSpPr>
              <a:xfrm>
                <a:off x="7516749" y="2993739"/>
                <a:ext cx="492025" cy="487396"/>
                <a:chOff x="63617" y="4001668"/>
                <a:chExt cx="1077405" cy="1067888"/>
              </a:xfrm>
            </p:grpSpPr>
            <p:sp>
              <p:nvSpPr>
                <p:cNvPr id="55" name="Rounded Rectangle 54"/>
                <p:cNvSpPr/>
                <p:nvPr/>
              </p:nvSpPr>
              <p:spPr>
                <a:xfrm>
                  <a:off x="63617" y="4001668"/>
                  <a:ext cx="1077405" cy="106788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56" name="Picture 55"/>
                <p:cNvPicPr>
                  <a:picLocks noChangeAspect="1"/>
                </p:cNvPicPr>
                <p:nvPr/>
              </p:nvPicPr>
              <p:blipFill>
                <a:blip r:embed="rId7"/>
                <a:stretch>
                  <a:fillRect/>
                </a:stretch>
              </p:blipFill>
              <p:spPr>
                <a:xfrm>
                  <a:off x="122402" y="4089171"/>
                  <a:ext cx="903005" cy="903005"/>
                </a:xfrm>
                <a:prstGeom prst="rect">
                  <a:avLst/>
                </a:prstGeom>
              </p:spPr>
            </p:pic>
          </p:grpSp>
          <p:grpSp>
            <p:nvGrpSpPr>
              <p:cNvPr id="57" name="Group 56"/>
              <p:cNvGrpSpPr/>
              <p:nvPr/>
            </p:nvGrpSpPr>
            <p:grpSpPr>
              <a:xfrm>
                <a:off x="7516749" y="3530095"/>
                <a:ext cx="492025" cy="487396"/>
                <a:chOff x="63617" y="4001668"/>
                <a:chExt cx="1077405" cy="1067888"/>
              </a:xfrm>
            </p:grpSpPr>
            <p:sp>
              <p:nvSpPr>
                <p:cNvPr id="58" name="Rounded Rectangle 57"/>
                <p:cNvSpPr/>
                <p:nvPr/>
              </p:nvSpPr>
              <p:spPr>
                <a:xfrm>
                  <a:off x="63617" y="4001668"/>
                  <a:ext cx="1077405" cy="106788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59" name="Picture 58"/>
                <p:cNvPicPr>
                  <a:picLocks noChangeAspect="1"/>
                </p:cNvPicPr>
                <p:nvPr/>
              </p:nvPicPr>
              <p:blipFill>
                <a:blip r:embed="rId7"/>
                <a:stretch>
                  <a:fillRect/>
                </a:stretch>
              </p:blipFill>
              <p:spPr>
                <a:xfrm>
                  <a:off x="122402" y="4089171"/>
                  <a:ext cx="903005" cy="903005"/>
                </a:xfrm>
                <a:prstGeom prst="rect">
                  <a:avLst/>
                </a:prstGeom>
              </p:spPr>
            </p:pic>
          </p:grpSp>
        </p:grpSp>
      </p:grpSp>
    </p:spTree>
    <p:extLst>
      <p:ext uri="{BB962C8B-B14F-4D97-AF65-F5344CB8AC3E}">
        <p14:creationId xmlns:p14="http://schemas.microsoft.com/office/powerpoint/2010/main" val="67324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9144000" cy="5131480"/>
          </a:xfrm>
          <a:prstGeom prst="rect">
            <a:avLst/>
          </a:prstGeom>
        </p:spPr>
      </p:pic>
    </p:spTree>
    <p:extLst>
      <p:ext uri="{BB962C8B-B14F-4D97-AF65-F5344CB8AC3E}">
        <p14:creationId xmlns:p14="http://schemas.microsoft.com/office/powerpoint/2010/main" val="427361965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2"/>
          </p:nvPr>
        </p:nvSpPr>
        <p:spPr>
          <a:xfrm>
            <a:off x="289150" y="1214375"/>
            <a:ext cx="8675098" cy="3231000"/>
          </a:xfrm>
        </p:spPr>
        <p:txBody>
          <a:bodyPr/>
          <a:lstStyle/>
          <a:p>
            <a:pPr indent="0" algn="ctr">
              <a:buNone/>
            </a:pPr>
            <a:r>
              <a:rPr lang="en-US" sz="4000" dirty="0" err="1" smtClean="0"/>
              <a:t>Continously</a:t>
            </a:r>
            <a:r>
              <a:rPr lang="en-US" sz="4000" dirty="0" smtClean="0"/>
              <a:t> deployed </a:t>
            </a:r>
            <a:r>
              <a:rPr lang="en-US" sz="4000" dirty="0" err="1" smtClean="0"/>
              <a:t>microservices</a:t>
            </a:r>
            <a:r>
              <a:rPr lang="en-US" sz="4000" dirty="0" smtClean="0"/>
              <a:t> means more things to manage</a:t>
            </a:r>
            <a:endParaRPr lang="en-US" sz="4000" dirty="0"/>
          </a:p>
          <a:p>
            <a:pPr indent="0">
              <a:buNone/>
            </a:pPr>
            <a:endParaRPr lang="en-US" dirty="0"/>
          </a:p>
        </p:txBody>
      </p:sp>
    </p:spTree>
    <p:extLst>
      <p:ext uri="{BB962C8B-B14F-4D97-AF65-F5344CB8AC3E}">
        <p14:creationId xmlns:p14="http://schemas.microsoft.com/office/powerpoint/2010/main" val="38591483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0" y="482600"/>
            <a:ext cx="9144000" cy="4154330"/>
          </a:xfrm>
          <a:prstGeom prst="rect">
            <a:avLst/>
          </a:prstGeom>
        </p:spPr>
      </p:pic>
    </p:spTree>
    <p:extLst>
      <p:ext uri="{BB962C8B-B14F-4D97-AF65-F5344CB8AC3E}">
        <p14:creationId xmlns:p14="http://schemas.microsoft.com/office/powerpoint/2010/main" val="93686889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36</a:t>
            </a:fld>
            <a:endParaRPr lang="en-US"/>
          </a:p>
        </p:txBody>
      </p:sp>
      <p:sp>
        <p:nvSpPr>
          <p:cNvPr id="3" name="TextBox 2"/>
          <p:cNvSpPr txBox="1"/>
          <p:nvPr/>
        </p:nvSpPr>
        <p:spPr>
          <a:xfrm>
            <a:off x="3602229" y="283777"/>
            <a:ext cx="173511" cy="289185"/>
          </a:xfrm>
          <a:prstGeom prst="rect">
            <a:avLst/>
          </a:prstGeom>
          <a:noFill/>
        </p:spPr>
        <p:txBody>
          <a:bodyPr wrap="none" rtlCol="0">
            <a:spAutoFit/>
          </a:bodyPr>
          <a:lstStyle/>
          <a:p>
            <a:pPr defTabSz="914400"/>
            <a:endParaRPr lang="en-US" sz="1400" kern="0">
              <a:solidFill>
                <a:srgbClr val="000000"/>
              </a:solidFill>
              <a:latin typeface="Arial"/>
              <a:ea typeface="Arial"/>
              <a:cs typeface="Arial"/>
              <a:sym typeface="Arial"/>
              <a:rtl val="0"/>
            </a:endParaRPr>
          </a:p>
        </p:txBody>
      </p:sp>
      <p:sp>
        <p:nvSpPr>
          <p:cNvPr id="4" name="Rectangle 3"/>
          <p:cNvSpPr/>
          <p:nvPr/>
        </p:nvSpPr>
        <p:spPr>
          <a:xfrm>
            <a:off x="1896459" y="465141"/>
            <a:ext cx="3510447"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017A66"/>
                </a:solidFill>
                <a:latin typeface="Arial"/>
                <a:sym typeface="Arial"/>
                <a:rtl val="0"/>
              </a:rPr>
              <a:t>Cloud Native Framework</a:t>
            </a:r>
            <a:endParaRPr lang="en-US" sz="2000" b="1" kern="0" dirty="0">
              <a:solidFill>
                <a:srgbClr val="017A66"/>
              </a:solidFill>
              <a:latin typeface="Arial"/>
              <a:sym typeface="Arial"/>
              <a:rtl val="0"/>
            </a:endParaRPr>
          </a:p>
        </p:txBody>
      </p:sp>
      <p:sp>
        <p:nvSpPr>
          <p:cNvPr id="5" name="Rectangle 4"/>
          <p:cNvSpPr/>
          <p:nvPr/>
        </p:nvSpPr>
        <p:spPr>
          <a:xfrm>
            <a:off x="2134491" y="1090513"/>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Application Framework</a:t>
            </a:r>
            <a:endParaRPr lang="en-US" sz="1400" kern="0" dirty="0">
              <a:solidFill>
                <a:srgbClr val="FFFFFF"/>
              </a:solidFill>
              <a:latin typeface="Arial"/>
              <a:sym typeface="Arial"/>
              <a:rtl val="0"/>
            </a:endParaRPr>
          </a:p>
        </p:txBody>
      </p:sp>
      <p:sp>
        <p:nvSpPr>
          <p:cNvPr id="6" name="Rectangle 5"/>
          <p:cNvSpPr/>
          <p:nvPr/>
        </p:nvSpPr>
        <p:spPr>
          <a:xfrm>
            <a:off x="2134491" y="2069005"/>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sp>
        <p:nvSpPr>
          <p:cNvPr id="7" name="Rectangle 6"/>
          <p:cNvSpPr/>
          <p:nvPr/>
        </p:nvSpPr>
        <p:spPr>
          <a:xfrm>
            <a:off x="2134491" y="300771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 Automation</a:t>
            </a:r>
            <a:endParaRPr lang="en-US" sz="1400" kern="0" dirty="0">
              <a:solidFill>
                <a:srgbClr val="FFFFFF"/>
              </a:solidFill>
              <a:latin typeface="Arial"/>
              <a:sym typeface="Arial"/>
              <a:rtl val="0"/>
            </a:endParaRPr>
          </a:p>
        </p:txBody>
      </p:sp>
      <p:sp>
        <p:nvSpPr>
          <p:cNvPr id="8" name="Rectangle 7"/>
          <p:cNvSpPr/>
          <p:nvPr/>
        </p:nvSpPr>
        <p:spPr>
          <a:xfrm>
            <a:off x="2134491" y="398620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a:t>
            </a:r>
            <a:endParaRPr lang="en-US" sz="1400" kern="0" dirty="0">
              <a:solidFill>
                <a:srgbClr val="FFFFFF"/>
              </a:solidFill>
              <a:latin typeface="Arial"/>
              <a:sym typeface="Arial"/>
              <a:rtl val="0"/>
            </a:endParaRPr>
          </a:p>
        </p:txBody>
      </p:sp>
      <p:grpSp>
        <p:nvGrpSpPr>
          <p:cNvPr id="9" name="Group 8"/>
          <p:cNvGrpSpPr/>
          <p:nvPr/>
        </p:nvGrpSpPr>
        <p:grpSpPr>
          <a:xfrm>
            <a:off x="368768" y="465141"/>
            <a:ext cx="1456398" cy="4249595"/>
            <a:chOff x="783488" y="465141"/>
            <a:chExt cx="1456398" cy="4249595"/>
          </a:xfrm>
        </p:grpSpPr>
        <p:sp>
          <p:nvSpPr>
            <p:cNvPr id="10" name="Rectangle 9"/>
            <p:cNvSpPr/>
            <p:nvPr/>
          </p:nvSpPr>
          <p:spPr>
            <a:xfrm>
              <a:off x="783488" y="465141"/>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2D73B9"/>
                  </a:solidFill>
                  <a:latin typeface="Arial"/>
                  <a:sym typeface="Arial"/>
                  <a:rtl val="0"/>
                </a:rPr>
                <a:t>Culture</a:t>
              </a:r>
              <a:endParaRPr lang="en-US" sz="2000" b="1" kern="0" dirty="0">
                <a:solidFill>
                  <a:srgbClr val="2D73B9"/>
                </a:solidFill>
                <a:latin typeface="Arial"/>
                <a:sym typeface="Arial"/>
                <a:rtl val="0"/>
              </a:endParaRPr>
            </a:p>
          </p:txBody>
        </p:sp>
        <p:sp>
          <p:nvSpPr>
            <p:cNvPr id="11" name="TextBox 10"/>
            <p:cNvSpPr txBox="1"/>
            <p:nvPr/>
          </p:nvSpPr>
          <p:spPr>
            <a:xfrm>
              <a:off x="983998" y="1645377"/>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2" name="TextBox 11"/>
            <p:cNvSpPr txBox="1"/>
            <p:nvPr/>
          </p:nvSpPr>
          <p:spPr>
            <a:xfrm>
              <a:off x="983998" y="2631906"/>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3" name="TextBox 12"/>
            <p:cNvSpPr txBox="1"/>
            <p:nvPr/>
          </p:nvSpPr>
          <p:spPr>
            <a:xfrm>
              <a:off x="1474823" y="2631906"/>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sp>
          <p:nvSpPr>
            <p:cNvPr id="14" name="TextBox 13"/>
            <p:cNvSpPr txBox="1"/>
            <p:nvPr/>
          </p:nvSpPr>
          <p:spPr>
            <a:xfrm>
              <a:off x="1186428" y="4497848"/>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15" name="Picture 14"/>
            <p:cNvPicPr>
              <a:picLocks noChangeAspect="1"/>
            </p:cNvPicPr>
            <p:nvPr/>
          </p:nvPicPr>
          <p:blipFill>
            <a:blip r:embed="rId3"/>
            <a:stretch>
              <a:fillRect/>
            </a:stretch>
          </p:blipFill>
          <p:spPr>
            <a:xfrm>
              <a:off x="1072238" y="1098024"/>
              <a:ext cx="206707" cy="553442"/>
            </a:xfrm>
            <a:prstGeom prst="rect">
              <a:avLst/>
            </a:prstGeom>
          </p:spPr>
        </p:pic>
        <p:pic>
          <p:nvPicPr>
            <p:cNvPr id="16" name="Picture 15"/>
            <p:cNvPicPr>
              <a:picLocks noChangeAspect="1"/>
            </p:cNvPicPr>
            <p:nvPr/>
          </p:nvPicPr>
          <p:blipFill>
            <a:blip r:embed="rId3"/>
            <a:stretch>
              <a:fillRect/>
            </a:stretch>
          </p:blipFill>
          <p:spPr>
            <a:xfrm>
              <a:off x="1072238" y="2078464"/>
              <a:ext cx="206707" cy="553442"/>
            </a:xfrm>
            <a:prstGeom prst="rect">
              <a:avLst/>
            </a:prstGeom>
          </p:spPr>
        </p:pic>
        <p:pic>
          <p:nvPicPr>
            <p:cNvPr id="17" name="Picture 16"/>
            <p:cNvPicPr>
              <a:picLocks noChangeAspect="1"/>
            </p:cNvPicPr>
            <p:nvPr/>
          </p:nvPicPr>
          <p:blipFill>
            <a:blip r:embed="rId4"/>
            <a:stretch>
              <a:fillRect/>
            </a:stretch>
          </p:blipFill>
          <p:spPr>
            <a:xfrm>
              <a:off x="1615162" y="2081531"/>
              <a:ext cx="203087" cy="543749"/>
            </a:xfrm>
            <a:prstGeom prst="rect">
              <a:avLst/>
            </a:prstGeom>
          </p:spPr>
        </p:pic>
        <p:pic>
          <p:nvPicPr>
            <p:cNvPr id="18" name="Picture 17"/>
            <p:cNvPicPr>
              <a:picLocks noChangeAspect="1"/>
            </p:cNvPicPr>
            <p:nvPr/>
          </p:nvPicPr>
          <p:blipFill>
            <a:blip r:embed="rId4"/>
            <a:stretch>
              <a:fillRect/>
            </a:stretch>
          </p:blipFill>
          <p:spPr>
            <a:xfrm>
              <a:off x="1337256" y="3972673"/>
              <a:ext cx="203087" cy="543749"/>
            </a:xfrm>
            <a:prstGeom prst="rect">
              <a:avLst/>
            </a:prstGeom>
          </p:spPr>
        </p:pic>
        <p:sp>
          <p:nvSpPr>
            <p:cNvPr id="19" name="TextBox 18"/>
            <p:cNvSpPr txBox="1"/>
            <p:nvPr/>
          </p:nvSpPr>
          <p:spPr>
            <a:xfrm>
              <a:off x="1186428" y="3583694"/>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20" name="Picture 19"/>
            <p:cNvPicPr>
              <a:picLocks noChangeAspect="1"/>
            </p:cNvPicPr>
            <p:nvPr/>
          </p:nvPicPr>
          <p:blipFill>
            <a:blip r:embed="rId4"/>
            <a:stretch>
              <a:fillRect/>
            </a:stretch>
          </p:blipFill>
          <p:spPr>
            <a:xfrm>
              <a:off x="1337256" y="3058519"/>
              <a:ext cx="203087" cy="543749"/>
            </a:xfrm>
            <a:prstGeom prst="rect">
              <a:avLst/>
            </a:prstGeom>
          </p:spPr>
        </p:pic>
      </p:grpSp>
      <p:sp>
        <p:nvSpPr>
          <p:cNvPr id="22" name="Rectangle 21"/>
          <p:cNvSpPr/>
          <p:nvPr/>
        </p:nvSpPr>
        <p:spPr>
          <a:xfrm>
            <a:off x="5605139" y="465141"/>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4C4C4C"/>
                </a:solidFill>
                <a:latin typeface="Arial"/>
                <a:sym typeface="Arial"/>
                <a:rtl val="0"/>
              </a:rPr>
              <a:t>Tools</a:t>
            </a:r>
            <a:endParaRPr lang="en-US" sz="2000" b="1" kern="0" dirty="0">
              <a:solidFill>
                <a:srgbClr val="4C4C4C"/>
              </a:solidFill>
              <a:latin typeface="Arial"/>
              <a:sym typeface="Arial"/>
              <a:rtl val="0"/>
            </a:endParaRPr>
          </a:p>
        </p:txBody>
      </p:sp>
      <p:sp>
        <p:nvSpPr>
          <p:cNvPr id="23" name="TextBox 22"/>
          <p:cNvSpPr txBox="1"/>
          <p:nvPr/>
        </p:nvSpPr>
        <p:spPr>
          <a:xfrm>
            <a:off x="5599122" y="1548944"/>
            <a:ext cx="800453"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Cloud</a:t>
            </a:r>
            <a:endParaRPr lang="en-US" sz="900" kern="0" dirty="0">
              <a:solidFill>
                <a:srgbClr val="404040"/>
              </a:solidFill>
              <a:latin typeface="Arial"/>
              <a:ea typeface="Arial"/>
              <a:cs typeface="Arial"/>
              <a:sym typeface="Arial"/>
              <a:rtl val="0"/>
            </a:endParaRPr>
          </a:p>
        </p:txBody>
      </p:sp>
      <p:sp>
        <p:nvSpPr>
          <p:cNvPr id="24" name="TextBox 23"/>
          <p:cNvSpPr txBox="1"/>
          <p:nvPr/>
        </p:nvSpPr>
        <p:spPr>
          <a:xfrm>
            <a:off x="6518932" y="1541918"/>
            <a:ext cx="740195"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Boot</a:t>
            </a:r>
            <a:endParaRPr lang="en-US" sz="900" kern="0" dirty="0">
              <a:solidFill>
                <a:srgbClr val="404040"/>
              </a:solidFill>
              <a:latin typeface="Arial"/>
              <a:ea typeface="Arial"/>
              <a:cs typeface="Arial"/>
              <a:sym typeface="Arial"/>
              <a:rtl val="0"/>
            </a:endParaRPr>
          </a:p>
        </p:txBody>
      </p:sp>
      <p:sp>
        <p:nvSpPr>
          <p:cNvPr id="26" name="TextBox 25"/>
          <p:cNvSpPr txBox="1"/>
          <p:nvPr/>
        </p:nvSpPr>
        <p:spPr>
          <a:xfrm>
            <a:off x="6049470" y="3458094"/>
            <a:ext cx="665661" cy="230832"/>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BOSH.IO</a:t>
            </a:r>
            <a:endParaRPr lang="en-US" sz="900" kern="0" dirty="0">
              <a:solidFill>
                <a:schemeClr val="tx2">
                  <a:lumMod val="75000"/>
                  <a:lumOff val="25000"/>
                </a:schemeClr>
              </a:solidFill>
              <a:latin typeface="Arial"/>
              <a:ea typeface="Arial"/>
              <a:cs typeface="Arial"/>
              <a:sym typeface="Arial"/>
              <a:rtl val="0"/>
            </a:endParaRPr>
          </a:p>
        </p:txBody>
      </p:sp>
      <p:sp>
        <p:nvSpPr>
          <p:cNvPr id="27" name="TextBox 26"/>
          <p:cNvSpPr txBox="1"/>
          <p:nvPr/>
        </p:nvSpPr>
        <p:spPr>
          <a:xfrm>
            <a:off x="5656174" y="4395752"/>
            <a:ext cx="420528"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AWS</a:t>
            </a:r>
            <a:endParaRPr lang="en-US" sz="900" kern="0" dirty="0">
              <a:solidFill>
                <a:schemeClr val="tx2">
                  <a:lumMod val="75000"/>
                  <a:lumOff val="25000"/>
                </a:schemeClr>
              </a:solidFill>
              <a:latin typeface="Arial"/>
              <a:ea typeface="Arial"/>
              <a:cs typeface="Arial"/>
              <a:sym typeface="Arial"/>
              <a:rtl val="0"/>
            </a:endParaRPr>
          </a:p>
        </p:txBody>
      </p:sp>
      <p:sp>
        <p:nvSpPr>
          <p:cNvPr id="28" name="TextBox 27"/>
          <p:cNvSpPr txBox="1"/>
          <p:nvPr/>
        </p:nvSpPr>
        <p:spPr>
          <a:xfrm>
            <a:off x="6421464" y="4395752"/>
            <a:ext cx="607317"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VMWare</a:t>
            </a:r>
            <a:endParaRPr lang="en-US" sz="900" kern="0" dirty="0">
              <a:solidFill>
                <a:schemeClr val="tx2">
                  <a:lumMod val="75000"/>
                  <a:lumOff val="25000"/>
                </a:schemeClr>
              </a:solidFill>
              <a:latin typeface="Arial"/>
              <a:ea typeface="Arial"/>
              <a:cs typeface="Arial"/>
              <a:sym typeface="Arial"/>
              <a:rtl val="0"/>
            </a:endParaRPr>
          </a:p>
        </p:txBody>
      </p:sp>
      <p:sp>
        <p:nvSpPr>
          <p:cNvPr id="29" name="TextBox 28"/>
          <p:cNvSpPr txBox="1"/>
          <p:nvPr/>
        </p:nvSpPr>
        <p:spPr>
          <a:xfrm>
            <a:off x="7245704" y="4395752"/>
            <a:ext cx="710013"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OpenStack</a:t>
            </a:r>
            <a:endParaRPr lang="en-US" sz="900" kern="0" dirty="0">
              <a:solidFill>
                <a:schemeClr val="tx2">
                  <a:lumMod val="75000"/>
                  <a:lumOff val="25000"/>
                </a:schemeClr>
              </a:solidFill>
              <a:latin typeface="Arial"/>
              <a:ea typeface="Arial"/>
              <a:cs typeface="Arial"/>
              <a:sym typeface="Arial"/>
              <a:rtl val="0"/>
            </a:endParaRPr>
          </a:p>
        </p:txBody>
      </p:sp>
      <p:pic>
        <p:nvPicPr>
          <p:cNvPr id="30" name="Picture 29"/>
          <p:cNvPicPr>
            <a:picLocks noChangeAspect="1"/>
          </p:cNvPicPr>
          <p:nvPr/>
        </p:nvPicPr>
        <p:blipFill>
          <a:blip r:embed="rId5"/>
          <a:stretch>
            <a:fillRect/>
          </a:stretch>
        </p:blipFill>
        <p:spPr>
          <a:xfrm>
            <a:off x="6634560" y="1086041"/>
            <a:ext cx="487256" cy="487256"/>
          </a:xfrm>
          <a:prstGeom prst="rect">
            <a:avLst/>
          </a:prstGeom>
        </p:spPr>
      </p:pic>
      <p:pic>
        <p:nvPicPr>
          <p:cNvPr id="32" name="Picture 31"/>
          <p:cNvPicPr>
            <a:picLocks noChangeAspect="1"/>
          </p:cNvPicPr>
          <p:nvPr/>
        </p:nvPicPr>
        <p:blipFill rotWithShape="1">
          <a:blip r:embed="rId6"/>
          <a:srcRect l="47903" r="18554" b="23845"/>
          <a:stretch/>
        </p:blipFill>
        <p:spPr>
          <a:xfrm>
            <a:off x="5985227" y="3037701"/>
            <a:ext cx="711194" cy="458491"/>
          </a:xfrm>
          <a:prstGeom prst="rect">
            <a:avLst/>
          </a:prstGeom>
        </p:spPr>
      </p:pic>
      <p:pic>
        <p:nvPicPr>
          <p:cNvPr id="33" name="Picture 32"/>
          <p:cNvPicPr>
            <a:picLocks noChangeAspect="1"/>
          </p:cNvPicPr>
          <p:nvPr/>
        </p:nvPicPr>
        <p:blipFill>
          <a:blip r:embed="rId7"/>
          <a:stretch>
            <a:fillRect/>
          </a:stretch>
        </p:blipFill>
        <p:spPr>
          <a:xfrm>
            <a:off x="5488355" y="4028611"/>
            <a:ext cx="747060" cy="298824"/>
          </a:xfrm>
          <a:prstGeom prst="rect">
            <a:avLst/>
          </a:prstGeom>
        </p:spPr>
      </p:pic>
      <p:pic>
        <p:nvPicPr>
          <p:cNvPr id="34" name="Picture 33"/>
          <p:cNvPicPr>
            <a:picLocks noChangeAspect="1"/>
          </p:cNvPicPr>
          <p:nvPr/>
        </p:nvPicPr>
        <p:blipFill>
          <a:blip r:embed="rId8"/>
          <a:stretch>
            <a:fillRect/>
          </a:stretch>
        </p:blipFill>
        <p:spPr>
          <a:xfrm>
            <a:off x="6392938" y="3951315"/>
            <a:ext cx="682592" cy="451902"/>
          </a:xfrm>
          <a:prstGeom prst="rect">
            <a:avLst/>
          </a:prstGeom>
        </p:spPr>
      </p:pic>
      <p:pic>
        <p:nvPicPr>
          <p:cNvPr id="35" name="Picture 34"/>
          <p:cNvPicPr>
            <a:picLocks noChangeAspect="1"/>
          </p:cNvPicPr>
          <p:nvPr/>
        </p:nvPicPr>
        <p:blipFill>
          <a:blip r:embed="rId9"/>
          <a:stretch>
            <a:fillRect/>
          </a:stretch>
        </p:blipFill>
        <p:spPr>
          <a:xfrm>
            <a:off x="7369327" y="3935253"/>
            <a:ext cx="494032" cy="494030"/>
          </a:xfrm>
          <a:prstGeom prst="rect">
            <a:avLst/>
          </a:prstGeom>
        </p:spPr>
      </p:pic>
      <p:pic>
        <p:nvPicPr>
          <p:cNvPr id="36" name="Picture 35" descr="spring-cloud.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15744" y="1062840"/>
            <a:ext cx="582146" cy="582146"/>
          </a:xfrm>
          <a:prstGeom prst="rect">
            <a:avLst/>
          </a:prstGeom>
        </p:spPr>
      </p:pic>
      <p:cxnSp>
        <p:nvCxnSpPr>
          <p:cNvPr id="37" name="Straight Connector 36"/>
          <p:cNvCxnSpPr/>
          <p:nvPr/>
        </p:nvCxnSpPr>
        <p:spPr>
          <a:xfrm>
            <a:off x="5406906" y="60098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896459" y="60098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pic>
        <p:nvPicPr>
          <p:cNvPr id="39" name="Picture 38"/>
          <p:cNvPicPr>
            <a:picLocks noChangeAspect="1"/>
          </p:cNvPicPr>
          <p:nvPr/>
        </p:nvPicPr>
        <p:blipFill>
          <a:blip r:embed="rId11"/>
          <a:stretch>
            <a:fillRect/>
          </a:stretch>
        </p:blipFill>
        <p:spPr>
          <a:xfrm>
            <a:off x="8007656" y="4026787"/>
            <a:ext cx="968952" cy="272589"/>
          </a:xfrm>
          <a:prstGeom prst="rect">
            <a:avLst/>
          </a:prstGeom>
        </p:spPr>
      </p:pic>
      <p:sp>
        <p:nvSpPr>
          <p:cNvPr id="40" name="TextBox 39"/>
          <p:cNvSpPr txBox="1"/>
          <p:nvPr/>
        </p:nvSpPr>
        <p:spPr>
          <a:xfrm>
            <a:off x="8248907" y="4407978"/>
            <a:ext cx="486168" cy="230832"/>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Azure</a:t>
            </a:r>
            <a:endParaRPr lang="en-US" sz="900" kern="0" dirty="0">
              <a:solidFill>
                <a:schemeClr val="tx2">
                  <a:lumMod val="75000"/>
                  <a:lumOff val="25000"/>
                </a:schemeClr>
              </a:solidFill>
              <a:latin typeface="Arial"/>
              <a:ea typeface="Arial"/>
              <a:cs typeface="Arial"/>
              <a:sym typeface="Arial"/>
              <a:rtl val="0"/>
            </a:endParaRPr>
          </a:p>
        </p:txBody>
      </p:sp>
      <p:pic>
        <p:nvPicPr>
          <p:cNvPr id="41" name="Picture 40"/>
          <p:cNvPicPr>
            <a:picLocks noChangeAspect="1"/>
          </p:cNvPicPr>
          <p:nvPr/>
        </p:nvPicPr>
        <p:blipFill>
          <a:blip r:embed="rId12"/>
          <a:stretch>
            <a:fillRect/>
          </a:stretch>
        </p:blipFill>
        <p:spPr>
          <a:xfrm>
            <a:off x="5575599" y="2057930"/>
            <a:ext cx="1508268" cy="663402"/>
          </a:xfrm>
          <a:prstGeom prst="rect">
            <a:avLst/>
          </a:prstGeom>
        </p:spPr>
      </p:pic>
    </p:spTree>
    <p:extLst>
      <p:ext uri="{BB962C8B-B14F-4D97-AF65-F5344CB8AC3E}">
        <p14:creationId xmlns:p14="http://schemas.microsoft.com/office/powerpoint/2010/main" val="1972204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The developer dream haiku</a:t>
            </a:r>
            <a:br>
              <a:rPr lang="en-US" dirty="0"/>
            </a:br>
            <a:endParaRPr lang="en-US" dirty="0"/>
          </a:p>
        </p:txBody>
      </p:sp>
      <p:sp>
        <p:nvSpPr>
          <p:cNvPr id="21" name="Rectangle 20"/>
          <p:cNvSpPr/>
          <p:nvPr/>
        </p:nvSpPr>
        <p:spPr>
          <a:xfrm>
            <a:off x="2509217" y="2434192"/>
            <a:ext cx="4144750" cy="461665"/>
          </a:xfrm>
          <a:prstGeom prst="rect">
            <a:avLst/>
          </a:prstGeom>
        </p:spPr>
        <p:txBody>
          <a:bodyPr wrap="square">
            <a:spAutoFit/>
          </a:bodyPr>
          <a:lstStyle/>
          <a:p>
            <a:r>
              <a:rPr lang="en-US" sz="2400" dirty="0" smtClean="0">
                <a:solidFill>
                  <a:srgbClr val="4C4C4C"/>
                </a:solidFill>
                <a:cs typeface="Arial"/>
              </a:rPr>
              <a:t> Run it in the Cloud for me,</a:t>
            </a:r>
            <a:endParaRPr lang="en-US" sz="2400" dirty="0">
              <a:solidFill>
                <a:srgbClr val="4C4C4C"/>
              </a:solidFill>
            </a:endParaRPr>
          </a:p>
        </p:txBody>
      </p:sp>
      <p:sp>
        <p:nvSpPr>
          <p:cNvPr id="22" name="Rectangle 21"/>
          <p:cNvSpPr/>
          <p:nvPr/>
        </p:nvSpPr>
        <p:spPr>
          <a:xfrm>
            <a:off x="4269740" y="3240686"/>
            <a:ext cx="3122302" cy="461665"/>
          </a:xfrm>
          <a:prstGeom prst="rect">
            <a:avLst/>
          </a:prstGeom>
        </p:spPr>
        <p:txBody>
          <a:bodyPr wrap="square">
            <a:spAutoFit/>
          </a:bodyPr>
          <a:lstStyle/>
          <a:p>
            <a:r>
              <a:rPr lang="en-US" sz="2400" dirty="0">
                <a:solidFill>
                  <a:srgbClr val="4C4C4C"/>
                </a:solidFill>
                <a:cs typeface="Arial"/>
              </a:rPr>
              <a:t> I do not care how   </a:t>
            </a:r>
            <a:endParaRPr lang="en-US" sz="2400" dirty="0">
              <a:solidFill>
                <a:srgbClr val="4C4C4C"/>
              </a:solidFill>
            </a:endParaRPr>
          </a:p>
        </p:txBody>
      </p:sp>
      <p:sp>
        <p:nvSpPr>
          <p:cNvPr id="23" name="Rectangle 22"/>
          <p:cNvSpPr/>
          <p:nvPr/>
        </p:nvSpPr>
        <p:spPr>
          <a:xfrm>
            <a:off x="1736682" y="1601293"/>
            <a:ext cx="3830438" cy="461665"/>
          </a:xfrm>
          <a:prstGeom prst="rect">
            <a:avLst/>
          </a:prstGeom>
        </p:spPr>
        <p:txBody>
          <a:bodyPr wrap="square">
            <a:spAutoFit/>
          </a:bodyPr>
          <a:lstStyle/>
          <a:p>
            <a:r>
              <a:rPr lang="en-US" sz="2400" dirty="0">
                <a:solidFill>
                  <a:srgbClr val="4C4C4C"/>
                </a:solidFill>
                <a:cs typeface="Arial"/>
              </a:rPr>
              <a:t>Here is my source code</a:t>
            </a:r>
            <a:r>
              <a:rPr lang="en-US" sz="2400" dirty="0" smtClean="0">
                <a:solidFill>
                  <a:srgbClr val="4C4C4C"/>
                </a:solidFill>
                <a:cs typeface="Arial"/>
              </a:rPr>
              <a:t>,</a:t>
            </a:r>
            <a:endParaRPr lang="en-US" sz="2400" dirty="0">
              <a:solidFill>
                <a:srgbClr val="4C4C4C"/>
              </a:solidFill>
              <a:cs typeface="Arial"/>
            </a:endParaRPr>
          </a:p>
        </p:txBody>
      </p:sp>
    </p:spTree>
    <p:extLst>
      <p:ext uri="{BB962C8B-B14F-4D97-AF65-F5344CB8AC3E}">
        <p14:creationId xmlns:p14="http://schemas.microsoft.com/office/powerpoint/2010/main" val="1379470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38</a:t>
            </a:fld>
            <a:endParaRPr lang="en-US"/>
          </a:p>
        </p:txBody>
      </p:sp>
      <p:sp>
        <p:nvSpPr>
          <p:cNvPr id="3" name="TextBox 2"/>
          <p:cNvSpPr txBox="1"/>
          <p:nvPr/>
        </p:nvSpPr>
        <p:spPr>
          <a:xfrm>
            <a:off x="3602229" y="283777"/>
            <a:ext cx="173511" cy="289185"/>
          </a:xfrm>
          <a:prstGeom prst="rect">
            <a:avLst/>
          </a:prstGeom>
          <a:noFill/>
        </p:spPr>
        <p:txBody>
          <a:bodyPr wrap="none" rtlCol="0">
            <a:spAutoFit/>
          </a:bodyPr>
          <a:lstStyle/>
          <a:p>
            <a:pPr defTabSz="914400"/>
            <a:endParaRPr lang="en-US" sz="1400" kern="0">
              <a:solidFill>
                <a:srgbClr val="000000"/>
              </a:solidFill>
              <a:latin typeface="Arial"/>
              <a:ea typeface="Arial"/>
              <a:cs typeface="Arial"/>
              <a:sym typeface="Arial"/>
              <a:rtl val="0"/>
            </a:endParaRPr>
          </a:p>
        </p:txBody>
      </p:sp>
      <p:sp>
        <p:nvSpPr>
          <p:cNvPr id="4" name="Rectangle 3"/>
          <p:cNvSpPr/>
          <p:nvPr/>
        </p:nvSpPr>
        <p:spPr>
          <a:xfrm>
            <a:off x="1896459" y="465141"/>
            <a:ext cx="3510447"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017A66"/>
                </a:solidFill>
                <a:latin typeface="Arial"/>
                <a:sym typeface="Arial"/>
                <a:rtl val="0"/>
              </a:rPr>
              <a:t>Cloud Native Framework</a:t>
            </a:r>
            <a:endParaRPr lang="en-US" sz="2000" b="1" kern="0" dirty="0">
              <a:solidFill>
                <a:srgbClr val="017A66"/>
              </a:solidFill>
              <a:latin typeface="Arial"/>
              <a:sym typeface="Arial"/>
              <a:rtl val="0"/>
            </a:endParaRPr>
          </a:p>
        </p:txBody>
      </p:sp>
      <p:sp>
        <p:nvSpPr>
          <p:cNvPr id="5" name="Rectangle 4"/>
          <p:cNvSpPr/>
          <p:nvPr/>
        </p:nvSpPr>
        <p:spPr>
          <a:xfrm>
            <a:off x="2134491" y="1090513"/>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Application Framework</a:t>
            </a:r>
            <a:endParaRPr lang="en-US" sz="1400" kern="0" dirty="0">
              <a:solidFill>
                <a:srgbClr val="FFFFFF"/>
              </a:solidFill>
              <a:latin typeface="Arial"/>
              <a:sym typeface="Arial"/>
              <a:rtl val="0"/>
            </a:endParaRPr>
          </a:p>
        </p:txBody>
      </p:sp>
      <p:sp>
        <p:nvSpPr>
          <p:cNvPr id="6" name="Rectangle 5"/>
          <p:cNvSpPr/>
          <p:nvPr/>
        </p:nvSpPr>
        <p:spPr>
          <a:xfrm>
            <a:off x="2134491" y="2069005"/>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sp>
        <p:nvSpPr>
          <p:cNvPr id="7" name="Rectangle 6"/>
          <p:cNvSpPr/>
          <p:nvPr/>
        </p:nvSpPr>
        <p:spPr>
          <a:xfrm>
            <a:off x="2134491" y="300771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 Automation</a:t>
            </a:r>
            <a:endParaRPr lang="en-US" sz="1400" kern="0" dirty="0">
              <a:solidFill>
                <a:srgbClr val="FFFFFF"/>
              </a:solidFill>
              <a:latin typeface="Arial"/>
              <a:sym typeface="Arial"/>
              <a:rtl val="0"/>
            </a:endParaRPr>
          </a:p>
        </p:txBody>
      </p:sp>
      <p:sp>
        <p:nvSpPr>
          <p:cNvPr id="8" name="Rectangle 7"/>
          <p:cNvSpPr/>
          <p:nvPr/>
        </p:nvSpPr>
        <p:spPr>
          <a:xfrm>
            <a:off x="2134491" y="398620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a:t>
            </a:r>
            <a:endParaRPr lang="en-US" sz="1400" kern="0" dirty="0">
              <a:solidFill>
                <a:srgbClr val="FFFFFF"/>
              </a:solidFill>
              <a:latin typeface="Arial"/>
              <a:sym typeface="Arial"/>
              <a:rtl val="0"/>
            </a:endParaRPr>
          </a:p>
        </p:txBody>
      </p:sp>
      <p:grpSp>
        <p:nvGrpSpPr>
          <p:cNvPr id="9" name="Group 8"/>
          <p:cNvGrpSpPr/>
          <p:nvPr/>
        </p:nvGrpSpPr>
        <p:grpSpPr>
          <a:xfrm>
            <a:off x="368768" y="465141"/>
            <a:ext cx="1456398" cy="4249595"/>
            <a:chOff x="783488" y="465141"/>
            <a:chExt cx="1456398" cy="4249595"/>
          </a:xfrm>
        </p:grpSpPr>
        <p:sp>
          <p:nvSpPr>
            <p:cNvPr id="10" name="Rectangle 9"/>
            <p:cNvSpPr/>
            <p:nvPr/>
          </p:nvSpPr>
          <p:spPr>
            <a:xfrm>
              <a:off x="783488" y="465141"/>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2D73B9"/>
                  </a:solidFill>
                  <a:latin typeface="Arial"/>
                  <a:sym typeface="Arial"/>
                  <a:rtl val="0"/>
                </a:rPr>
                <a:t>Culture</a:t>
              </a:r>
              <a:endParaRPr lang="en-US" sz="2000" b="1" kern="0" dirty="0">
                <a:solidFill>
                  <a:srgbClr val="2D73B9"/>
                </a:solidFill>
                <a:latin typeface="Arial"/>
                <a:sym typeface="Arial"/>
                <a:rtl val="0"/>
              </a:endParaRPr>
            </a:p>
          </p:txBody>
        </p:sp>
        <p:sp>
          <p:nvSpPr>
            <p:cNvPr id="11" name="TextBox 10"/>
            <p:cNvSpPr txBox="1"/>
            <p:nvPr/>
          </p:nvSpPr>
          <p:spPr>
            <a:xfrm>
              <a:off x="983998" y="1645377"/>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2" name="TextBox 11"/>
            <p:cNvSpPr txBox="1"/>
            <p:nvPr/>
          </p:nvSpPr>
          <p:spPr>
            <a:xfrm>
              <a:off x="983998" y="2631906"/>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3" name="TextBox 12"/>
            <p:cNvSpPr txBox="1"/>
            <p:nvPr/>
          </p:nvSpPr>
          <p:spPr>
            <a:xfrm>
              <a:off x="1474823" y="2631906"/>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sp>
          <p:nvSpPr>
            <p:cNvPr id="14" name="TextBox 13"/>
            <p:cNvSpPr txBox="1"/>
            <p:nvPr/>
          </p:nvSpPr>
          <p:spPr>
            <a:xfrm>
              <a:off x="1186428" y="4497848"/>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15" name="Picture 14"/>
            <p:cNvPicPr>
              <a:picLocks noChangeAspect="1"/>
            </p:cNvPicPr>
            <p:nvPr/>
          </p:nvPicPr>
          <p:blipFill>
            <a:blip r:embed="rId3"/>
            <a:stretch>
              <a:fillRect/>
            </a:stretch>
          </p:blipFill>
          <p:spPr>
            <a:xfrm>
              <a:off x="1072238" y="1098024"/>
              <a:ext cx="206707" cy="553442"/>
            </a:xfrm>
            <a:prstGeom prst="rect">
              <a:avLst/>
            </a:prstGeom>
          </p:spPr>
        </p:pic>
        <p:pic>
          <p:nvPicPr>
            <p:cNvPr id="16" name="Picture 15"/>
            <p:cNvPicPr>
              <a:picLocks noChangeAspect="1"/>
            </p:cNvPicPr>
            <p:nvPr/>
          </p:nvPicPr>
          <p:blipFill>
            <a:blip r:embed="rId3"/>
            <a:stretch>
              <a:fillRect/>
            </a:stretch>
          </p:blipFill>
          <p:spPr>
            <a:xfrm>
              <a:off x="1072238" y="2078464"/>
              <a:ext cx="206707" cy="553442"/>
            </a:xfrm>
            <a:prstGeom prst="rect">
              <a:avLst/>
            </a:prstGeom>
          </p:spPr>
        </p:pic>
        <p:pic>
          <p:nvPicPr>
            <p:cNvPr id="17" name="Picture 16"/>
            <p:cNvPicPr>
              <a:picLocks noChangeAspect="1"/>
            </p:cNvPicPr>
            <p:nvPr/>
          </p:nvPicPr>
          <p:blipFill>
            <a:blip r:embed="rId4"/>
            <a:stretch>
              <a:fillRect/>
            </a:stretch>
          </p:blipFill>
          <p:spPr>
            <a:xfrm>
              <a:off x="1615162" y="2081531"/>
              <a:ext cx="203087" cy="543749"/>
            </a:xfrm>
            <a:prstGeom prst="rect">
              <a:avLst/>
            </a:prstGeom>
          </p:spPr>
        </p:pic>
        <p:pic>
          <p:nvPicPr>
            <p:cNvPr id="18" name="Picture 17"/>
            <p:cNvPicPr>
              <a:picLocks noChangeAspect="1"/>
            </p:cNvPicPr>
            <p:nvPr/>
          </p:nvPicPr>
          <p:blipFill>
            <a:blip r:embed="rId4"/>
            <a:stretch>
              <a:fillRect/>
            </a:stretch>
          </p:blipFill>
          <p:spPr>
            <a:xfrm>
              <a:off x="1337256" y="3972673"/>
              <a:ext cx="203087" cy="543749"/>
            </a:xfrm>
            <a:prstGeom prst="rect">
              <a:avLst/>
            </a:prstGeom>
          </p:spPr>
        </p:pic>
        <p:sp>
          <p:nvSpPr>
            <p:cNvPr id="19" name="TextBox 18"/>
            <p:cNvSpPr txBox="1"/>
            <p:nvPr/>
          </p:nvSpPr>
          <p:spPr>
            <a:xfrm>
              <a:off x="1186428" y="3583694"/>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20" name="Picture 19"/>
            <p:cNvPicPr>
              <a:picLocks noChangeAspect="1"/>
            </p:cNvPicPr>
            <p:nvPr/>
          </p:nvPicPr>
          <p:blipFill>
            <a:blip r:embed="rId4"/>
            <a:stretch>
              <a:fillRect/>
            </a:stretch>
          </p:blipFill>
          <p:spPr>
            <a:xfrm>
              <a:off x="1337256" y="3058519"/>
              <a:ext cx="203087" cy="543749"/>
            </a:xfrm>
            <a:prstGeom prst="rect">
              <a:avLst/>
            </a:prstGeom>
          </p:spPr>
        </p:pic>
      </p:grpSp>
      <p:sp>
        <p:nvSpPr>
          <p:cNvPr id="22" name="Rectangle 21"/>
          <p:cNvSpPr/>
          <p:nvPr/>
        </p:nvSpPr>
        <p:spPr>
          <a:xfrm>
            <a:off x="5605139" y="465141"/>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4C4C4C"/>
                </a:solidFill>
                <a:latin typeface="Arial"/>
                <a:sym typeface="Arial"/>
                <a:rtl val="0"/>
              </a:rPr>
              <a:t>Tools</a:t>
            </a:r>
            <a:endParaRPr lang="en-US" sz="2000" b="1" kern="0" dirty="0">
              <a:solidFill>
                <a:srgbClr val="4C4C4C"/>
              </a:solidFill>
              <a:latin typeface="Arial"/>
              <a:sym typeface="Arial"/>
              <a:rtl val="0"/>
            </a:endParaRPr>
          </a:p>
        </p:txBody>
      </p:sp>
      <p:sp>
        <p:nvSpPr>
          <p:cNvPr id="23" name="TextBox 22"/>
          <p:cNvSpPr txBox="1"/>
          <p:nvPr/>
        </p:nvSpPr>
        <p:spPr>
          <a:xfrm>
            <a:off x="5599122" y="1548944"/>
            <a:ext cx="800453"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Cloud</a:t>
            </a:r>
            <a:endParaRPr lang="en-US" sz="900" kern="0" dirty="0">
              <a:solidFill>
                <a:srgbClr val="404040"/>
              </a:solidFill>
              <a:latin typeface="Arial"/>
              <a:ea typeface="Arial"/>
              <a:cs typeface="Arial"/>
              <a:sym typeface="Arial"/>
              <a:rtl val="0"/>
            </a:endParaRPr>
          </a:p>
        </p:txBody>
      </p:sp>
      <p:sp>
        <p:nvSpPr>
          <p:cNvPr id="24" name="TextBox 23"/>
          <p:cNvSpPr txBox="1"/>
          <p:nvPr/>
        </p:nvSpPr>
        <p:spPr>
          <a:xfrm>
            <a:off x="6518932" y="1541918"/>
            <a:ext cx="740195"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Boot</a:t>
            </a:r>
            <a:endParaRPr lang="en-US" sz="900" kern="0" dirty="0">
              <a:solidFill>
                <a:srgbClr val="404040"/>
              </a:solidFill>
              <a:latin typeface="Arial"/>
              <a:ea typeface="Arial"/>
              <a:cs typeface="Arial"/>
              <a:sym typeface="Arial"/>
              <a:rtl val="0"/>
            </a:endParaRPr>
          </a:p>
        </p:txBody>
      </p:sp>
      <p:sp>
        <p:nvSpPr>
          <p:cNvPr id="26" name="TextBox 25"/>
          <p:cNvSpPr txBox="1"/>
          <p:nvPr/>
        </p:nvSpPr>
        <p:spPr>
          <a:xfrm>
            <a:off x="6049470" y="3458094"/>
            <a:ext cx="665661" cy="230832"/>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BOSH.IO</a:t>
            </a:r>
            <a:endParaRPr lang="en-US" sz="900" kern="0" dirty="0">
              <a:solidFill>
                <a:schemeClr val="tx2">
                  <a:lumMod val="75000"/>
                  <a:lumOff val="25000"/>
                </a:schemeClr>
              </a:solidFill>
              <a:latin typeface="Arial"/>
              <a:ea typeface="Arial"/>
              <a:cs typeface="Arial"/>
              <a:sym typeface="Arial"/>
              <a:rtl val="0"/>
            </a:endParaRPr>
          </a:p>
        </p:txBody>
      </p:sp>
      <p:sp>
        <p:nvSpPr>
          <p:cNvPr id="27" name="TextBox 26"/>
          <p:cNvSpPr txBox="1"/>
          <p:nvPr/>
        </p:nvSpPr>
        <p:spPr>
          <a:xfrm>
            <a:off x="5656174" y="4395752"/>
            <a:ext cx="420528"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AWS</a:t>
            </a:r>
            <a:endParaRPr lang="en-US" sz="900" kern="0" dirty="0">
              <a:solidFill>
                <a:schemeClr val="tx2">
                  <a:lumMod val="75000"/>
                  <a:lumOff val="25000"/>
                </a:schemeClr>
              </a:solidFill>
              <a:latin typeface="Arial"/>
              <a:ea typeface="Arial"/>
              <a:cs typeface="Arial"/>
              <a:sym typeface="Arial"/>
              <a:rtl val="0"/>
            </a:endParaRPr>
          </a:p>
        </p:txBody>
      </p:sp>
      <p:sp>
        <p:nvSpPr>
          <p:cNvPr id="28" name="TextBox 27"/>
          <p:cNvSpPr txBox="1"/>
          <p:nvPr/>
        </p:nvSpPr>
        <p:spPr>
          <a:xfrm>
            <a:off x="6421464" y="4395752"/>
            <a:ext cx="607317"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VMWare</a:t>
            </a:r>
            <a:endParaRPr lang="en-US" sz="900" kern="0" dirty="0">
              <a:solidFill>
                <a:schemeClr val="tx2">
                  <a:lumMod val="75000"/>
                  <a:lumOff val="25000"/>
                </a:schemeClr>
              </a:solidFill>
              <a:latin typeface="Arial"/>
              <a:ea typeface="Arial"/>
              <a:cs typeface="Arial"/>
              <a:sym typeface="Arial"/>
              <a:rtl val="0"/>
            </a:endParaRPr>
          </a:p>
        </p:txBody>
      </p:sp>
      <p:sp>
        <p:nvSpPr>
          <p:cNvPr id="29" name="TextBox 28"/>
          <p:cNvSpPr txBox="1"/>
          <p:nvPr/>
        </p:nvSpPr>
        <p:spPr>
          <a:xfrm>
            <a:off x="7245704" y="4395752"/>
            <a:ext cx="710013"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OpenStack</a:t>
            </a:r>
            <a:endParaRPr lang="en-US" sz="900" kern="0" dirty="0">
              <a:solidFill>
                <a:schemeClr val="tx2">
                  <a:lumMod val="75000"/>
                  <a:lumOff val="25000"/>
                </a:schemeClr>
              </a:solidFill>
              <a:latin typeface="Arial"/>
              <a:ea typeface="Arial"/>
              <a:cs typeface="Arial"/>
              <a:sym typeface="Arial"/>
              <a:rtl val="0"/>
            </a:endParaRPr>
          </a:p>
        </p:txBody>
      </p:sp>
      <p:pic>
        <p:nvPicPr>
          <p:cNvPr id="30" name="Picture 29"/>
          <p:cNvPicPr>
            <a:picLocks noChangeAspect="1"/>
          </p:cNvPicPr>
          <p:nvPr/>
        </p:nvPicPr>
        <p:blipFill>
          <a:blip r:embed="rId5"/>
          <a:stretch>
            <a:fillRect/>
          </a:stretch>
        </p:blipFill>
        <p:spPr>
          <a:xfrm>
            <a:off x="6634560" y="1086041"/>
            <a:ext cx="487256" cy="487256"/>
          </a:xfrm>
          <a:prstGeom prst="rect">
            <a:avLst/>
          </a:prstGeom>
        </p:spPr>
      </p:pic>
      <p:pic>
        <p:nvPicPr>
          <p:cNvPr id="32" name="Picture 31"/>
          <p:cNvPicPr>
            <a:picLocks noChangeAspect="1"/>
          </p:cNvPicPr>
          <p:nvPr/>
        </p:nvPicPr>
        <p:blipFill rotWithShape="1">
          <a:blip r:embed="rId6"/>
          <a:srcRect l="47903" r="18554" b="23845"/>
          <a:stretch/>
        </p:blipFill>
        <p:spPr>
          <a:xfrm>
            <a:off x="5985227" y="3037701"/>
            <a:ext cx="711194" cy="458491"/>
          </a:xfrm>
          <a:prstGeom prst="rect">
            <a:avLst/>
          </a:prstGeom>
        </p:spPr>
      </p:pic>
      <p:pic>
        <p:nvPicPr>
          <p:cNvPr id="33" name="Picture 32"/>
          <p:cNvPicPr>
            <a:picLocks noChangeAspect="1"/>
          </p:cNvPicPr>
          <p:nvPr/>
        </p:nvPicPr>
        <p:blipFill>
          <a:blip r:embed="rId7"/>
          <a:stretch>
            <a:fillRect/>
          </a:stretch>
        </p:blipFill>
        <p:spPr>
          <a:xfrm>
            <a:off x="5488355" y="4028611"/>
            <a:ext cx="747060" cy="298824"/>
          </a:xfrm>
          <a:prstGeom prst="rect">
            <a:avLst/>
          </a:prstGeom>
        </p:spPr>
      </p:pic>
      <p:pic>
        <p:nvPicPr>
          <p:cNvPr id="34" name="Picture 33"/>
          <p:cNvPicPr>
            <a:picLocks noChangeAspect="1"/>
          </p:cNvPicPr>
          <p:nvPr/>
        </p:nvPicPr>
        <p:blipFill>
          <a:blip r:embed="rId8"/>
          <a:stretch>
            <a:fillRect/>
          </a:stretch>
        </p:blipFill>
        <p:spPr>
          <a:xfrm>
            <a:off x="6392938" y="3951315"/>
            <a:ext cx="682592" cy="451902"/>
          </a:xfrm>
          <a:prstGeom prst="rect">
            <a:avLst/>
          </a:prstGeom>
        </p:spPr>
      </p:pic>
      <p:pic>
        <p:nvPicPr>
          <p:cNvPr id="35" name="Picture 34"/>
          <p:cNvPicPr>
            <a:picLocks noChangeAspect="1"/>
          </p:cNvPicPr>
          <p:nvPr/>
        </p:nvPicPr>
        <p:blipFill>
          <a:blip r:embed="rId9"/>
          <a:stretch>
            <a:fillRect/>
          </a:stretch>
        </p:blipFill>
        <p:spPr>
          <a:xfrm>
            <a:off x="7369327" y="3935253"/>
            <a:ext cx="494032" cy="494030"/>
          </a:xfrm>
          <a:prstGeom prst="rect">
            <a:avLst/>
          </a:prstGeom>
        </p:spPr>
      </p:pic>
      <p:pic>
        <p:nvPicPr>
          <p:cNvPr id="36" name="Picture 35" descr="spring-cloud.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15744" y="1062840"/>
            <a:ext cx="582146" cy="582146"/>
          </a:xfrm>
          <a:prstGeom prst="rect">
            <a:avLst/>
          </a:prstGeom>
        </p:spPr>
      </p:pic>
      <p:cxnSp>
        <p:nvCxnSpPr>
          <p:cNvPr id="37" name="Straight Connector 36"/>
          <p:cNvCxnSpPr/>
          <p:nvPr/>
        </p:nvCxnSpPr>
        <p:spPr>
          <a:xfrm>
            <a:off x="5406906" y="60098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896459" y="60098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pic>
        <p:nvPicPr>
          <p:cNvPr id="39" name="Picture 38"/>
          <p:cNvPicPr>
            <a:picLocks noChangeAspect="1"/>
          </p:cNvPicPr>
          <p:nvPr/>
        </p:nvPicPr>
        <p:blipFill>
          <a:blip r:embed="rId11"/>
          <a:stretch>
            <a:fillRect/>
          </a:stretch>
        </p:blipFill>
        <p:spPr>
          <a:xfrm>
            <a:off x="8007656" y="4026787"/>
            <a:ext cx="968952" cy="272589"/>
          </a:xfrm>
          <a:prstGeom prst="rect">
            <a:avLst/>
          </a:prstGeom>
        </p:spPr>
      </p:pic>
      <p:sp>
        <p:nvSpPr>
          <p:cNvPr id="40" name="TextBox 39"/>
          <p:cNvSpPr txBox="1"/>
          <p:nvPr/>
        </p:nvSpPr>
        <p:spPr>
          <a:xfrm>
            <a:off x="8248907" y="4407978"/>
            <a:ext cx="486168" cy="230832"/>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Azure</a:t>
            </a:r>
            <a:endParaRPr lang="en-US" sz="900" kern="0" dirty="0">
              <a:solidFill>
                <a:schemeClr val="tx2">
                  <a:lumMod val="75000"/>
                  <a:lumOff val="25000"/>
                </a:schemeClr>
              </a:solidFill>
              <a:latin typeface="Arial"/>
              <a:ea typeface="Arial"/>
              <a:cs typeface="Arial"/>
              <a:sym typeface="Arial"/>
              <a:rtl val="0"/>
            </a:endParaRPr>
          </a:p>
        </p:txBody>
      </p:sp>
      <p:pic>
        <p:nvPicPr>
          <p:cNvPr id="41" name="Picture 40"/>
          <p:cNvPicPr>
            <a:picLocks noChangeAspect="1"/>
          </p:cNvPicPr>
          <p:nvPr/>
        </p:nvPicPr>
        <p:blipFill>
          <a:blip r:embed="rId12"/>
          <a:stretch>
            <a:fillRect/>
          </a:stretch>
        </p:blipFill>
        <p:spPr>
          <a:xfrm>
            <a:off x="5575599" y="2057930"/>
            <a:ext cx="1508268" cy="663402"/>
          </a:xfrm>
          <a:prstGeom prst="rect">
            <a:avLst/>
          </a:prstGeom>
        </p:spPr>
      </p:pic>
      <p:sp>
        <p:nvSpPr>
          <p:cNvPr id="42" name="Rounded Rectangle 41"/>
          <p:cNvSpPr/>
          <p:nvPr/>
        </p:nvSpPr>
        <p:spPr>
          <a:xfrm>
            <a:off x="82041" y="890744"/>
            <a:ext cx="7814200" cy="1066216"/>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58285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strVal val="#ppt_w*0.70"/>
                                          </p:val>
                                        </p:tav>
                                        <p:tav tm="100000">
                                          <p:val>
                                            <p:strVal val="#ppt_w"/>
                                          </p:val>
                                        </p:tav>
                                      </p:tavLst>
                                    </p:anim>
                                    <p:anim calcmode="lin" valueType="num">
                                      <p:cBhvr>
                                        <p:cTn id="12" dur="500" fill="hold"/>
                                        <p:tgtEl>
                                          <p:spTgt spid="42"/>
                                        </p:tgtEl>
                                        <p:attrNameLst>
                                          <p:attrName>ppt_h</p:attrName>
                                        </p:attrNameLst>
                                      </p:cBhvr>
                                      <p:tavLst>
                                        <p:tav tm="0">
                                          <p:val>
                                            <p:strVal val="#ppt_h"/>
                                          </p:val>
                                        </p:tav>
                                        <p:tav tm="100000">
                                          <p:val>
                                            <p:strVal val="#ppt_h"/>
                                          </p:val>
                                        </p:tav>
                                      </p:tavLst>
                                    </p:anim>
                                    <p:animEffect transition="in" filter="fade">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39</a:t>
            </a:fld>
            <a:endParaRPr lang="en-US"/>
          </a:p>
        </p:txBody>
      </p:sp>
      <p:sp>
        <p:nvSpPr>
          <p:cNvPr id="13" name="TextBox 12"/>
          <p:cNvSpPr txBox="1"/>
          <p:nvPr/>
        </p:nvSpPr>
        <p:spPr>
          <a:xfrm>
            <a:off x="6013842" y="1548944"/>
            <a:ext cx="800453"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Cloud</a:t>
            </a:r>
            <a:endParaRPr lang="en-US" sz="900" kern="0" dirty="0">
              <a:solidFill>
                <a:srgbClr val="404040"/>
              </a:solidFill>
              <a:latin typeface="Arial"/>
              <a:ea typeface="Arial"/>
              <a:cs typeface="Arial"/>
              <a:sym typeface="Arial"/>
              <a:rtl val="0"/>
            </a:endParaRPr>
          </a:p>
        </p:txBody>
      </p:sp>
      <p:sp>
        <p:nvSpPr>
          <p:cNvPr id="14" name="TextBox 13"/>
          <p:cNvSpPr txBox="1"/>
          <p:nvPr/>
        </p:nvSpPr>
        <p:spPr>
          <a:xfrm>
            <a:off x="6933652" y="1541918"/>
            <a:ext cx="740195"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Boot</a:t>
            </a:r>
            <a:endParaRPr lang="en-US" sz="900" kern="0" dirty="0">
              <a:solidFill>
                <a:srgbClr val="404040"/>
              </a:solidFill>
              <a:latin typeface="Arial"/>
              <a:ea typeface="Arial"/>
              <a:cs typeface="Arial"/>
              <a:sym typeface="Arial"/>
              <a:rtl val="0"/>
            </a:endParaRPr>
          </a:p>
        </p:txBody>
      </p:sp>
      <p:sp>
        <p:nvSpPr>
          <p:cNvPr id="22" name="TextBox 21"/>
          <p:cNvSpPr txBox="1"/>
          <p:nvPr/>
        </p:nvSpPr>
        <p:spPr>
          <a:xfrm>
            <a:off x="983998" y="1645377"/>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pic>
        <p:nvPicPr>
          <p:cNvPr id="26" name="Picture 25"/>
          <p:cNvPicPr>
            <a:picLocks noChangeAspect="1"/>
          </p:cNvPicPr>
          <p:nvPr/>
        </p:nvPicPr>
        <p:blipFill>
          <a:blip r:embed="rId3"/>
          <a:stretch>
            <a:fillRect/>
          </a:stretch>
        </p:blipFill>
        <p:spPr>
          <a:xfrm>
            <a:off x="1072238" y="1098024"/>
            <a:ext cx="206707" cy="553442"/>
          </a:xfrm>
          <a:prstGeom prst="rect">
            <a:avLst/>
          </a:prstGeom>
        </p:spPr>
      </p:pic>
      <p:pic>
        <p:nvPicPr>
          <p:cNvPr id="30" name="Picture 29"/>
          <p:cNvPicPr>
            <a:picLocks noChangeAspect="1"/>
          </p:cNvPicPr>
          <p:nvPr/>
        </p:nvPicPr>
        <p:blipFill>
          <a:blip r:embed="rId4"/>
          <a:stretch>
            <a:fillRect/>
          </a:stretch>
        </p:blipFill>
        <p:spPr>
          <a:xfrm>
            <a:off x="7049280" y="1086041"/>
            <a:ext cx="487256" cy="487256"/>
          </a:xfrm>
          <a:prstGeom prst="rect">
            <a:avLst/>
          </a:prstGeom>
        </p:spPr>
      </p:pic>
      <p:pic>
        <p:nvPicPr>
          <p:cNvPr id="36" name="Picture 35" descr="spring-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464" y="1062840"/>
            <a:ext cx="582146" cy="582146"/>
          </a:xfrm>
          <a:prstGeom prst="rect">
            <a:avLst/>
          </a:prstGeom>
        </p:spPr>
      </p:pic>
      <p:grpSp>
        <p:nvGrpSpPr>
          <p:cNvPr id="40" name="Group 39"/>
          <p:cNvGrpSpPr/>
          <p:nvPr/>
        </p:nvGrpSpPr>
        <p:grpSpPr>
          <a:xfrm>
            <a:off x="528156" y="2465206"/>
            <a:ext cx="3474165" cy="2131876"/>
            <a:chOff x="528156" y="2465206"/>
            <a:chExt cx="3474165" cy="2131876"/>
          </a:xfrm>
        </p:grpSpPr>
        <p:sp>
          <p:nvSpPr>
            <p:cNvPr id="41" name="Rectangle 40"/>
            <p:cNvSpPr/>
            <p:nvPr/>
          </p:nvSpPr>
          <p:spPr>
            <a:xfrm>
              <a:off x="528156" y="2724382"/>
              <a:ext cx="2226917" cy="492443"/>
            </a:xfrm>
            <a:prstGeom prst="rect">
              <a:avLst/>
            </a:prstGeom>
          </p:spPr>
          <p:txBody>
            <a:bodyPr wrap="square">
              <a:spAutoFit/>
            </a:bodyPr>
            <a:lstStyle/>
            <a:p>
              <a:pPr defTabSz="914400"/>
              <a:r>
                <a:rPr lang="en-US" sz="2600" b="1" kern="0" dirty="0" smtClean="0">
                  <a:solidFill>
                    <a:srgbClr val="008774"/>
                  </a:solidFill>
                  <a:latin typeface="Arial"/>
                  <a:ea typeface="Arial"/>
                  <a:cs typeface="Arial"/>
                  <a:sym typeface="Arial"/>
                  <a:rtl val="0"/>
                </a:rPr>
                <a:t>Spring Boot</a:t>
              </a:r>
              <a:endParaRPr lang="en-US" sz="2600" b="1" kern="0" dirty="0">
                <a:solidFill>
                  <a:srgbClr val="008774"/>
                </a:solidFill>
                <a:latin typeface="Arial"/>
                <a:ea typeface="Arial"/>
                <a:cs typeface="Arial"/>
                <a:sym typeface="Arial"/>
                <a:rtl val="0"/>
              </a:endParaRPr>
            </a:p>
          </p:txBody>
        </p:sp>
        <p:pic>
          <p:nvPicPr>
            <p:cNvPr id="42" name="Picture 41"/>
            <p:cNvPicPr>
              <a:picLocks noChangeAspect="1"/>
            </p:cNvPicPr>
            <p:nvPr/>
          </p:nvPicPr>
          <p:blipFill>
            <a:blip r:embed="rId6"/>
            <a:stretch>
              <a:fillRect/>
            </a:stretch>
          </p:blipFill>
          <p:spPr>
            <a:xfrm>
              <a:off x="2604525" y="2465206"/>
              <a:ext cx="914959" cy="914959"/>
            </a:xfrm>
            <a:prstGeom prst="rect">
              <a:avLst/>
            </a:prstGeom>
          </p:spPr>
        </p:pic>
        <p:sp>
          <p:nvSpPr>
            <p:cNvPr id="43" name="Rectangle 42"/>
            <p:cNvSpPr/>
            <p:nvPr/>
          </p:nvSpPr>
          <p:spPr>
            <a:xfrm>
              <a:off x="528156" y="3396753"/>
              <a:ext cx="3474165" cy="1200329"/>
            </a:xfrm>
            <a:prstGeom prst="rect">
              <a:avLst/>
            </a:prstGeom>
          </p:spPr>
          <p:txBody>
            <a:bodyPr wrap="square">
              <a:spAutoFit/>
            </a:bodyPr>
            <a:lstStyle/>
            <a:p>
              <a:pPr algn="r" defTabSz="914400"/>
              <a:r>
                <a:rPr lang="en-US" kern="0" dirty="0" smtClean="0">
                  <a:solidFill>
                    <a:srgbClr val="5CA830"/>
                  </a:solidFill>
                  <a:latin typeface="Arial"/>
                  <a:ea typeface="Arial"/>
                  <a:cs typeface="Arial"/>
                  <a:sym typeface="Arial"/>
                  <a:rtl val="0"/>
                </a:rPr>
                <a:t>From 0 to app in &lt; 5 min</a:t>
              </a:r>
            </a:p>
            <a:p>
              <a:pPr algn="r" defTabSz="914400"/>
              <a:endParaRPr lang="en-US" kern="0" dirty="0" smtClean="0">
                <a:solidFill>
                  <a:srgbClr val="5CA830"/>
                </a:solidFill>
                <a:latin typeface="Arial"/>
                <a:ea typeface="Arial"/>
                <a:cs typeface="Arial"/>
                <a:sym typeface="Arial"/>
                <a:rtl val="0"/>
              </a:endParaRPr>
            </a:p>
            <a:p>
              <a:pPr algn="r" defTabSz="914400"/>
              <a:r>
                <a:rPr lang="en-US" kern="0" dirty="0" smtClean="0">
                  <a:solidFill>
                    <a:srgbClr val="5CA830"/>
                  </a:solidFill>
                  <a:latin typeface="Arial"/>
                  <a:ea typeface="Arial"/>
                  <a:cs typeface="Arial"/>
                  <a:sym typeface="Arial"/>
                  <a:rtl val="0"/>
                </a:rPr>
                <a:t>Enterprise Java with dynamic language productivity</a:t>
              </a:r>
              <a:endParaRPr lang="en-US" kern="0" dirty="0">
                <a:solidFill>
                  <a:srgbClr val="5CA830"/>
                </a:solidFill>
                <a:latin typeface="Arial"/>
                <a:ea typeface="Arial"/>
                <a:cs typeface="Arial"/>
                <a:sym typeface="Arial"/>
                <a:rtl val="0"/>
              </a:endParaRPr>
            </a:p>
          </p:txBody>
        </p:sp>
      </p:grpSp>
      <p:grpSp>
        <p:nvGrpSpPr>
          <p:cNvPr id="44" name="Group 43"/>
          <p:cNvGrpSpPr/>
          <p:nvPr/>
        </p:nvGrpSpPr>
        <p:grpSpPr>
          <a:xfrm>
            <a:off x="4245109" y="2383417"/>
            <a:ext cx="4243289" cy="2482488"/>
            <a:chOff x="4444131" y="2521342"/>
            <a:chExt cx="4243289" cy="2482488"/>
          </a:xfrm>
        </p:grpSpPr>
        <p:sp>
          <p:nvSpPr>
            <p:cNvPr id="45" name="Rectangle 44"/>
            <p:cNvSpPr/>
            <p:nvPr/>
          </p:nvSpPr>
          <p:spPr>
            <a:xfrm>
              <a:off x="4444131" y="2855128"/>
              <a:ext cx="2365184" cy="492443"/>
            </a:xfrm>
            <a:prstGeom prst="rect">
              <a:avLst/>
            </a:prstGeom>
          </p:spPr>
          <p:txBody>
            <a:bodyPr wrap="square">
              <a:spAutoFit/>
            </a:bodyPr>
            <a:lstStyle/>
            <a:p>
              <a:pPr defTabSz="914400"/>
              <a:r>
                <a:rPr lang="en-US" sz="2600" b="1" kern="0" dirty="0" smtClean="0">
                  <a:solidFill>
                    <a:schemeClr val="accent1"/>
                  </a:solidFill>
                  <a:latin typeface="Arial"/>
                  <a:ea typeface="Arial"/>
                  <a:cs typeface="Arial"/>
                  <a:sym typeface="Arial"/>
                  <a:rtl val="0"/>
                </a:rPr>
                <a:t>Spring Cloud</a:t>
              </a:r>
              <a:endParaRPr lang="en-US" sz="2600" b="1" kern="0" dirty="0">
                <a:solidFill>
                  <a:schemeClr val="accent1"/>
                </a:solidFill>
                <a:latin typeface="Arial"/>
                <a:ea typeface="Arial"/>
                <a:cs typeface="Arial"/>
                <a:sym typeface="Arial"/>
                <a:rtl val="0"/>
              </a:endParaRPr>
            </a:p>
          </p:txBody>
        </p:sp>
        <p:pic>
          <p:nvPicPr>
            <p:cNvPr id="46" name="Picture 45"/>
            <p:cNvPicPr>
              <a:picLocks noChangeAspect="1"/>
            </p:cNvPicPr>
            <p:nvPr/>
          </p:nvPicPr>
          <p:blipFill>
            <a:blip r:embed="rId7"/>
            <a:stretch>
              <a:fillRect/>
            </a:stretch>
          </p:blipFill>
          <p:spPr>
            <a:xfrm>
              <a:off x="6712610" y="2521342"/>
              <a:ext cx="984032" cy="984032"/>
            </a:xfrm>
            <a:prstGeom prst="rect">
              <a:avLst/>
            </a:prstGeom>
          </p:spPr>
        </p:pic>
        <p:sp>
          <p:nvSpPr>
            <p:cNvPr id="47" name="Rectangle 46"/>
            <p:cNvSpPr/>
            <p:nvPr/>
          </p:nvSpPr>
          <p:spPr>
            <a:xfrm>
              <a:off x="4823668" y="3526502"/>
              <a:ext cx="3863752" cy="1477328"/>
            </a:xfrm>
            <a:prstGeom prst="rect">
              <a:avLst/>
            </a:prstGeom>
          </p:spPr>
          <p:txBody>
            <a:bodyPr wrap="square">
              <a:spAutoFit/>
            </a:bodyPr>
            <a:lstStyle/>
            <a:p>
              <a:pPr algn="r" defTabSz="914400"/>
              <a:r>
                <a:rPr lang="en-US" kern="0" dirty="0" smtClean="0">
                  <a:solidFill>
                    <a:srgbClr val="5CA830"/>
                  </a:solidFill>
                  <a:latin typeface="Arial"/>
                  <a:ea typeface="Arial"/>
                  <a:cs typeface="Arial"/>
                  <a:sym typeface="Arial"/>
                  <a:rtl val="0"/>
                </a:rPr>
                <a:t>Designed for fragile infrastructure in partnership with </a:t>
              </a:r>
              <a:r>
                <a:rPr lang="en-US" kern="0" dirty="0" smtClean="0">
                  <a:solidFill>
                    <a:srgbClr val="AA0000"/>
                  </a:solidFill>
                  <a:latin typeface="Arial"/>
                  <a:ea typeface="Arial"/>
                  <a:cs typeface="Arial"/>
                  <a:sym typeface="Arial"/>
                  <a:rtl val="0"/>
                </a:rPr>
                <a:t>Netflix</a:t>
              </a:r>
            </a:p>
            <a:p>
              <a:pPr algn="r" defTabSz="914400"/>
              <a:endParaRPr lang="en-US" kern="0" dirty="0" smtClean="0">
                <a:solidFill>
                  <a:srgbClr val="5CA830"/>
                </a:solidFill>
                <a:ea typeface="Arial"/>
                <a:cs typeface="Arial"/>
                <a:sym typeface="Arial"/>
                <a:rtl val="0"/>
              </a:endParaRPr>
            </a:p>
            <a:p>
              <a:pPr algn="r" defTabSz="914400"/>
              <a:r>
                <a:rPr lang="en-US" kern="0" dirty="0" smtClean="0">
                  <a:solidFill>
                    <a:srgbClr val="5CA830"/>
                  </a:solidFill>
                  <a:ea typeface="Arial"/>
                  <a:cs typeface="Arial"/>
                  <a:sym typeface="Arial"/>
                  <a:rtl val="0"/>
                </a:rPr>
                <a:t>Java </a:t>
              </a:r>
              <a:r>
                <a:rPr lang="en-US" kern="0" dirty="0" err="1" smtClean="0">
                  <a:solidFill>
                    <a:srgbClr val="5CA830"/>
                  </a:solidFill>
                  <a:ea typeface="Arial"/>
                  <a:cs typeface="Arial"/>
                  <a:sym typeface="Arial"/>
                  <a:rtl val="0"/>
                </a:rPr>
                <a:t>Microservice</a:t>
              </a:r>
              <a:r>
                <a:rPr lang="en-US" kern="0" dirty="0" smtClean="0">
                  <a:solidFill>
                    <a:srgbClr val="5CA830"/>
                  </a:solidFill>
                  <a:ea typeface="Arial"/>
                  <a:cs typeface="Arial"/>
                  <a:sym typeface="Arial"/>
                  <a:rtl val="0"/>
                </a:rPr>
                <a:t> Framework</a:t>
              </a:r>
            </a:p>
            <a:p>
              <a:pPr algn="r" defTabSz="914400"/>
              <a:r>
                <a:rPr lang="en-US" kern="0" dirty="0" smtClean="0">
                  <a:solidFill>
                    <a:srgbClr val="5CA830"/>
                  </a:solidFill>
                  <a:latin typeface="Arial"/>
                  <a:ea typeface="Arial"/>
                  <a:cs typeface="Arial"/>
                  <a:sym typeface="Arial"/>
                  <a:rtl val="0"/>
                </a:rPr>
                <a:t>100% Spring Boot enabled</a:t>
              </a:r>
              <a:endParaRPr lang="en-US" kern="0" dirty="0" smtClean="0">
                <a:solidFill>
                  <a:srgbClr val="AA0000"/>
                </a:solidFill>
                <a:latin typeface="Arial"/>
                <a:ea typeface="Arial"/>
                <a:cs typeface="Arial"/>
                <a:sym typeface="Arial"/>
                <a:rtl val="0"/>
              </a:endParaRPr>
            </a:p>
          </p:txBody>
        </p:sp>
      </p:grpSp>
      <p:sp>
        <p:nvSpPr>
          <p:cNvPr id="48" name="Rectangle 47"/>
          <p:cNvSpPr/>
          <p:nvPr/>
        </p:nvSpPr>
        <p:spPr>
          <a:xfrm>
            <a:off x="2549211" y="1090513"/>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Application Framework</a:t>
            </a:r>
            <a:endParaRPr lang="en-US" sz="1400" kern="0" dirty="0">
              <a:solidFill>
                <a:srgbClr val="FFFFFF"/>
              </a:solidFill>
              <a:latin typeface="Arial"/>
              <a:sym typeface="Arial"/>
              <a:rtl val="0"/>
            </a:endParaRPr>
          </a:p>
        </p:txBody>
      </p:sp>
      <p:sp>
        <p:nvSpPr>
          <p:cNvPr id="49" name="Rounded Rectangle 48"/>
          <p:cNvSpPr/>
          <p:nvPr/>
        </p:nvSpPr>
        <p:spPr>
          <a:xfrm>
            <a:off x="401720" y="890744"/>
            <a:ext cx="8429651" cy="1066216"/>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4155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4C4C4C"/>
                </a:solidFill>
              </a:rPr>
              <a:t>Software is changing </a:t>
            </a:r>
            <a:r>
              <a:rPr lang="en-US" dirty="0"/>
              <a:t>INDUSTRIES</a:t>
            </a:r>
          </a:p>
        </p:txBody>
      </p:sp>
      <p:sp>
        <p:nvSpPr>
          <p:cNvPr id="2" name="Slide Number Placeholder 1"/>
          <p:cNvSpPr>
            <a:spLocks noGrp="1"/>
          </p:cNvSpPr>
          <p:nvPr>
            <p:ph type="sldNum" sz="quarter" idx="12"/>
          </p:nvPr>
        </p:nvSpPr>
        <p:spPr/>
        <p:txBody>
          <a:bodyPr/>
          <a:lstStyle/>
          <a:p>
            <a:fld id="{ADA07C09-8A41-3B46-A636-3955072BBB4F}" type="slidenum">
              <a:rPr lang="en-US" smtClean="0"/>
              <a:pPr/>
              <a:t>4</a:t>
            </a:fld>
            <a:endParaRPr lang="en-US"/>
          </a:p>
        </p:txBody>
      </p:sp>
      <p:grpSp>
        <p:nvGrpSpPr>
          <p:cNvPr id="26" name="Group 25"/>
          <p:cNvGrpSpPr/>
          <p:nvPr/>
        </p:nvGrpSpPr>
        <p:grpSpPr>
          <a:xfrm>
            <a:off x="948074" y="1370544"/>
            <a:ext cx="7331474" cy="2808320"/>
            <a:chOff x="948074" y="1370544"/>
            <a:chExt cx="7331474" cy="2808320"/>
          </a:xfrm>
        </p:grpSpPr>
        <p:pic>
          <p:nvPicPr>
            <p:cNvPr id="6" name="Picture 5" descr="airbn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787" y="2598398"/>
              <a:ext cx="1080884" cy="336632"/>
            </a:xfrm>
            <a:prstGeom prst="rect">
              <a:avLst/>
            </a:prstGeom>
          </p:spPr>
        </p:pic>
        <p:pic>
          <p:nvPicPr>
            <p:cNvPr id="7" name="Picture 6" descr="uber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074" y="3559697"/>
              <a:ext cx="566624" cy="522197"/>
            </a:xfrm>
            <a:prstGeom prst="rect">
              <a:avLst/>
            </a:prstGeom>
          </p:spPr>
        </p:pic>
        <p:pic>
          <p:nvPicPr>
            <p:cNvPr id="8" name="Picture 7" descr="nes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2953" y="3557141"/>
              <a:ext cx="624221" cy="281540"/>
            </a:xfrm>
            <a:prstGeom prst="rect">
              <a:avLst/>
            </a:prstGeom>
          </p:spPr>
        </p:pic>
        <p:pic>
          <p:nvPicPr>
            <p:cNvPr id="9" name="Picture 8" descr="Tesl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7907" y="2683825"/>
              <a:ext cx="1123304" cy="143632"/>
            </a:xfrm>
            <a:prstGeom prst="rect">
              <a:avLst/>
            </a:prstGeom>
          </p:spPr>
        </p:pic>
        <p:pic>
          <p:nvPicPr>
            <p:cNvPr id="10" name="Picture 9" descr="netfli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6595" y="1635448"/>
              <a:ext cx="897070" cy="240715"/>
            </a:xfrm>
            <a:prstGeom prst="rect">
              <a:avLst/>
            </a:prstGeom>
          </p:spPr>
        </p:pic>
        <p:grpSp>
          <p:nvGrpSpPr>
            <p:cNvPr id="11" name="Group 10"/>
            <p:cNvGrpSpPr/>
            <p:nvPr/>
          </p:nvGrpSpPr>
          <p:grpSpPr>
            <a:xfrm>
              <a:off x="2280454" y="1396370"/>
              <a:ext cx="4181928" cy="2782494"/>
              <a:chOff x="2280454" y="1396370"/>
              <a:chExt cx="4181928" cy="2782494"/>
            </a:xfrm>
          </p:grpSpPr>
          <p:cxnSp>
            <p:nvCxnSpPr>
              <p:cNvPr id="12" name="Straight Connector 11"/>
              <p:cNvCxnSpPr/>
              <p:nvPr/>
            </p:nvCxnSpPr>
            <p:spPr>
              <a:xfrm flipV="1">
                <a:off x="2280454" y="1396370"/>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280454" y="242022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2280454" y="344407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462382" y="1396370"/>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6462382" y="242022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6462382" y="344407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2533765" y="1370544"/>
              <a:ext cx="5745783" cy="2808320"/>
              <a:chOff x="2480030" y="1453589"/>
              <a:chExt cx="5745783" cy="2808320"/>
            </a:xfrm>
          </p:grpSpPr>
          <p:sp>
            <p:nvSpPr>
              <p:cNvPr id="19" name="TextBox 18"/>
              <p:cNvSpPr txBox="1"/>
              <p:nvPr/>
            </p:nvSpPr>
            <p:spPr>
              <a:xfrm>
                <a:off x="2480030" y="1453589"/>
                <a:ext cx="1740859" cy="846386"/>
              </a:xfrm>
              <a:prstGeom prst="rect">
                <a:avLst/>
              </a:prstGeom>
              <a:noFill/>
              <a:effectLst/>
            </p:spPr>
            <p:txBody>
              <a:bodyPr wrap="square" lIns="0" rIns="0" rtlCol="0">
                <a:spAutoFit/>
              </a:bodyPr>
              <a:lstStyle/>
              <a:p>
                <a:r>
                  <a:rPr lang="en-US" b="1" dirty="0" smtClean="0">
                    <a:solidFill>
                      <a:srgbClr val="008774"/>
                    </a:solidFill>
                    <a:latin typeface="Arial"/>
                    <a:cs typeface="Arial"/>
                  </a:rPr>
                  <a:t>$</a:t>
                </a:r>
                <a:r>
                  <a:rPr lang="en-US" sz="3600" b="1" dirty="0" smtClean="0">
                    <a:solidFill>
                      <a:srgbClr val="008774"/>
                    </a:solidFill>
                    <a:latin typeface="Arial"/>
                    <a:cs typeface="Arial"/>
                  </a:rPr>
                  <a:t>313.9</a:t>
                </a:r>
                <a:r>
                  <a:rPr lang="en-US" b="1" dirty="0" smtClean="0">
                    <a:solidFill>
                      <a:srgbClr val="008774"/>
                    </a:solidFill>
                    <a:latin typeface="Arial"/>
                    <a:cs typeface="Arial"/>
                  </a:rPr>
                  <a:t>BN</a:t>
                </a:r>
              </a:p>
              <a:p>
                <a:r>
                  <a:rPr lang="en-US" sz="1300" dirty="0" smtClean="0">
                    <a:solidFill>
                      <a:srgbClr val="008774"/>
                    </a:solidFill>
                    <a:latin typeface="Arial"/>
                    <a:cs typeface="Arial"/>
                  </a:rPr>
                  <a:t>Retail</a:t>
                </a:r>
                <a:endParaRPr lang="en-US" sz="1300" dirty="0">
                  <a:solidFill>
                    <a:srgbClr val="008774"/>
                  </a:solidFill>
                  <a:latin typeface="Arial"/>
                  <a:cs typeface="Arial"/>
                </a:endParaRPr>
              </a:p>
            </p:txBody>
          </p:sp>
          <p:sp>
            <p:nvSpPr>
              <p:cNvPr id="20" name="TextBox 19"/>
              <p:cNvSpPr txBox="1"/>
              <p:nvPr/>
            </p:nvSpPr>
            <p:spPr>
              <a:xfrm>
                <a:off x="2480031" y="2431516"/>
                <a:ext cx="1560286" cy="846386"/>
              </a:xfrm>
              <a:prstGeom prst="rect">
                <a:avLst/>
              </a:prstGeom>
              <a:noFill/>
              <a:effectLst/>
            </p:spPr>
            <p:txBody>
              <a:bodyPr wrap="square" lIns="0" rIns="0" rtlCol="0">
                <a:spAutoFit/>
              </a:bodyPr>
              <a:lstStyle/>
              <a:p>
                <a:r>
                  <a:rPr lang="en-US" b="1" dirty="0" smtClean="0">
                    <a:solidFill>
                      <a:srgbClr val="008774"/>
                    </a:solidFill>
                    <a:latin typeface="Arial"/>
                    <a:cs typeface="Arial"/>
                  </a:rPr>
                  <a:t>$</a:t>
                </a:r>
                <a:r>
                  <a:rPr lang="en-US" sz="3600" b="1" dirty="0" smtClean="0">
                    <a:solidFill>
                      <a:srgbClr val="008774"/>
                    </a:solidFill>
                    <a:latin typeface="Arial"/>
                    <a:cs typeface="Arial"/>
                  </a:rPr>
                  <a:t>26</a:t>
                </a:r>
                <a:r>
                  <a:rPr lang="en-US" b="1" dirty="0" smtClean="0">
                    <a:solidFill>
                      <a:srgbClr val="008774"/>
                    </a:solidFill>
                    <a:latin typeface="Arial"/>
                    <a:cs typeface="Arial"/>
                  </a:rPr>
                  <a:t>BN</a:t>
                </a:r>
              </a:p>
              <a:p>
                <a:r>
                  <a:rPr lang="en-US" sz="1300" dirty="0" smtClean="0">
                    <a:solidFill>
                      <a:srgbClr val="008774"/>
                    </a:solidFill>
                    <a:latin typeface="Arial"/>
                    <a:cs typeface="Arial"/>
                  </a:rPr>
                  <a:t>Hotel</a:t>
                </a:r>
                <a:endParaRPr lang="en-US" sz="1300" dirty="0">
                  <a:solidFill>
                    <a:srgbClr val="008774"/>
                  </a:solidFill>
                  <a:latin typeface="Arial"/>
                  <a:cs typeface="Arial"/>
                </a:endParaRPr>
              </a:p>
            </p:txBody>
          </p:sp>
          <p:sp>
            <p:nvSpPr>
              <p:cNvPr id="21" name="TextBox 20"/>
              <p:cNvSpPr txBox="1"/>
              <p:nvPr/>
            </p:nvSpPr>
            <p:spPr>
              <a:xfrm>
                <a:off x="2480031" y="3415523"/>
                <a:ext cx="1560286" cy="846386"/>
              </a:xfrm>
              <a:prstGeom prst="rect">
                <a:avLst/>
              </a:prstGeom>
              <a:noFill/>
              <a:effectLst/>
            </p:spPr>
            <p:txBody>
              <a:bodyPr wrap="square" lIns="0" rIns="0" rtlCol="0">
                <a:spAutoFit/>
              </a:bodyPr>
              <a:lstStyle/>
              <a:p>
                <a:r>
                  <a:rPr lang="en-US" b="1" dirty="0" smtClean="0">
                    <a:solidFill>
                      <a:srgbClr val="008774"/>
                    </a:solidFill>
                    <a:latin typeface="Arial"/>
                    <a:cs typeface="Arial"/>
                  </a:rPr>
                  <a:t>$</a:t>
                </a:r>
                <a:r>
                  <a:rPr lang="en-US" sz="3600" b="1" dirty="0">
                    <a:solidFill>
                      <a:srgbClr val="008774"/>
                    </a:solidFill>
                    <a:latin typeface="Arial"/>
                    <a:cs typeface="Arial"/>
                  </a:rPr>
                  <a:t>5</a:t>
                </a:r>
                <a:r>
                  <a:rPr lang="en-US" sz="3600" b="1" dirty="0" smtClean="0">
                    <a:solidFill>
                      <a:srgbClr val="008774"/>
                    </a:solidFill>
                    <a:latin typeface="Arial"/>
                    <a:cs typeface="Arial"/>
                  </a:rPr>
                  <a:t>0</a:t>
                </a:r>
                <a:r>
                  <a:rPr lang="en-US" b="1" dirty="0" smtClean="0">
                    <a:solidFill>
                      <a:srgbClr val="008774"/>
                    </a:solidFill>
                    <a:latin typeface="Arial"/>
                    <a:cs typeface="Arial"/>
                  </a:rPr>
                  <a:t>BN</a:t>
                </a:r>
              </a:p>
              <a:p>
                <a:r>
                  <a:rPr lang="en-US" sz="1300" dirty="0" smtClean="0">
                    <a:solidFill>
                      <a:srgbClr val="008774"/>
                    </a:solidFill>
                    <a:latin typeface="Arial"/>
                    <a:cs typeface="Arial"/>
                  </a:rPr>
                  <a:t>Transportation</a:t>
                </a:r>
                <a:endParaRPr lang="en-US" sz="1300" dirty="0">
                  <a:solidFill>
                    <a:srgbClr val="008774"/>
                  </a:solidFill>
                  <a:latin typeface="Arial"/>
                  <a:cs typeface="Arial"/>
                </a:endParaRPr>
              </a:p>
            </p:txBody>
          </p:sp>
          <p:sp>
            <p:nvSpPr>
              <p:cNvPr id="22" name="TextBox 21"/>
              <p:cNvSpPr txBox="1"/>
              <p:nvPr/>
            </p:nvSpPr>
            <p:spPr>
              <a:xfrm>
                <a:off x="6665527" y="1453589"/>
                <a:ext cx="1560286" cy="846386"/>
              </a:xfrm>
              <a:prstGeom prst="rect">
                <a:avLst/>
              </a:prstGeom>
              <a:noFill/>
              <a:effectLst/>
            </p:spPr>
            <p:txBody>
              <a:bodyPr wrap="square" lIns="0" rIns="0" rtlCol="0">
                <a:spAutoFit/>
              </a:bodyPr>
              <a:lstStyle/>
              <a:p>
                <a:r>
                  <a:rPr lang="en-US" b="1" dirty="0" smtClean="0">
                    <a:solidFill>
                      <a:srgbClr val="008774"/>
                    </a:solidFill>
                    <a:latin typeface="Arial"/>
                    <a:cs typeface="Arial"/>
                  </a:rPr>
                  <a:t>$</a:t>
                </a:r>
                <a:r>
                  <a:rPr lang="en-US" sz="3600" b="1" dirty="0" smtClean="0">
                    <a:solidFill>
                      <a:srgbClr val="008774"/>
                    </a:solidFill>
                    <a:latin typeface="Arial"/>
                    <a:cs typeface="Arial"/>
                  </a:rPr>
                  <a:t>53</a:t>
                </a:r>
                <a:r>
                  <a:rPr lang="en-US" b="1" dirty="0" smtClean="0">
                    <a:solidFill>
                      <a:srgbClr val="008774"/>
                    </a:solidFill>
                    <a:latin typeface="Arial"/>
                    <a:cs typeface="Arial"/>
                  </a:rPr>
                  <a:t>BN</a:t>
                </a:r>
              </a:p>
              <a:p>
                <a:r>
                  <a:rPr lang="en-US" sz="1300" dirty="0" smtClean="0">
                    <a:solidFill>
                      <a:srgbClr val="008774"/>
                    </a:solidFill>
                    <a:latin typeface="Arial"/>
                    <a:cs typeface="Arial"/>
                  </a:rPr>
                  <a:t>Entertainment</a:t>
                </a:r>
                <a:endParaRPr lang="en-US" sz="1300" dirty="0">
                  <a:solidFill>
                    <a:srgbClr val="008774"/>
                  </a:solidFill>
                  <a:latin typeface="Arial"/>
                  <a:cs typeface="Arial"/>
                </a:endParaRPr>
              </a:p>
            </p:txBody>
          </p:sp>
          <p:sp>
            <p:nvSpPr>
              <p:cNvPr id="23" name="TextBox 22"/>
              <p:cNvSpPr txBox="1"/>
              <p:nvPr/>
            </p:nvSpPr>
            <p:spPr>
              <a:xfrm>
                <a:off x="6665527" y="2431516"/>
                <a:ext cx="1560286" cy="846386"/>
              </a:xfrm>
              <a:prstGeom prst="rect">
                <a:avLst/>
              </a:prstGeom>
              <a:noFill/>
              <a:effectLst/>
            </p:spPr>
            <p:txBody>
              <a:bodyPr wrap="square" lIns="0" rIns="0" rtlCol="0">
                <a:spAutoFit/>
              </a:bodyPr>
              <a:lstStyle/>
              <a:p>
                <a:r>
                  <a:rPr lang="en-US" b="1" dirty="0" smtClean="0">
                    <a:solidFill>
                      <a:srgbClr val="008774"/>
                    </a:solidFill>
                    <a:latin typeface="Arial"/>
                    <a:cs typeface="Arial"/>
                  </a:rPr>
                  <a:t>$</a:t>
                </a:r>
                <a:r>
                  <a:rPr lang="en-US" sz="3600" b="1" dirty="0" smtClean="0">
                    <a:solidFill>
                      <a:srgbClr val="008774"/>
                    </a:solidFill>
                    <a:latin typeface="Arial"/>
                    <a:cs typeface="Arial"/>
                  </a:rPr>
                  <a:t>34</a:t>
                </a:r>
                <a:r>
                  <a:rPr lang="en-US" b="1" dirty="0" smtClean="0">
                    <a:solidFill>
                      <a:srgbClr val="008774"/>
                    </a:solidFill>
                    <a:latin typeface="Arial"/>
                    <a:cs typeface="Arial"/>
                  </a:rPr>
                  <a:t>BN</a:t>
                </a:r>
              </a:p>
              <a:p>
                <a:r>
                  <a:rPr lang="en-US" sz="1300" dirty="0" smtClean="0">
                    <a:solidFill>
                      <a:srgbClr val="008774"/>
                    </a:solidFill>
                    <a:latin typeface="Arial"/>
                    <a:cs typeface="Arial"/>
                  </a:rPr>
                  <a:t>Automotive</a:t>
                </a:r>
                <a:endParaRPr lang="en-US" sz="1300" dirty="0">
                  <a:solidFill>
                    <a:srgbClr val="008774"/>
                  </a:solidFill>
                  <a:latin typeface="Arial"/>
                  <a:cs typeface="Arial"/>
                </a:endParaRPr>
              </a:p>
            </p:txBody>
          </p:sp>
          <p:sp>
            <p:nvSpPr>
              <p:cNvPr id="24" name="TextBox 23"/>
              <p:cNvSpPr txBox="1"/>
              <p:nvPr/>
            </p:nvSpPr>
            <p:spPr>
              <a:xfrm>
                <a:off x="6665527" y="3415523"/>
                <a:ext cx="1560286" cy="846386"/>
              </a:xfrm>
              <a:prstGeom prst="rect">
                <a:avLst/>
              </a:prstGeom>
              <a:noFill/>
              <a:effectLst/>
            </p:spPr>
            <p:txBody>
              <a:bodyPr wrap="square" lIns="0" rIns="0" rtlCol="0">
                <a:spAutoFit/>
              </a:bodyPr>
              <a:lstStyle/>
              <a:p>
                <a:r>
                  <a:rPr lang="en-US" b="1" dirty="0" smtClean="0">
                    <a:solidFill>
                      <a:srgbClr val="008774"/>
                    </a:solidFill>
                    <a:latin typeface="Arial"/>
                    <a:cs typeface="Arial"/>
                  </a:rPr>
                  <a:t>$</a:t>
                </a:r>
                <a:r>
                  <a:rPr lang="en-US" sz="3600" b="1" dirty="0" smtClean="0">
                    <a:solidFill>
                      <a:srgbClr val="008774"/>
                    </a:solidFill>
                    <a:latin typeface="Arial"/>
                    <a:cs typeface="Arial"/>
                  </a:rPr>
                  <a:t>3.2</a:t>
                </a:r>
                <a:r>
                  <a:rPr lang="en-US" b="1" dirty="0" smtClean="0">
                    <a:solidFill>
                      <a:srgbClr val="008774"/>
                    </a:solidFill>
                    <a:latin typeface="Arial"/>
                    <a:cs typeface="Arial"/>
                  </a:rPr>
                  <a:t>BN</a:t>
                </a:r>
              </a:p>
              <a:p>
                <a:r>
                  <a:rPr lang="en-US" sz="1300" dirty="0" smtClean="0">
                    <a:solidFill>
                      <a:srgbClr val="008774"/>
                    </a:solidFill>
                    <a:latin typeface="Arial"/>
                    <a:cs typeface="Arial"/>
                  </a:rPr>
                  <a:t>Industrial Products</a:t>
                </a:r>
                <a:endParaRPr lang="en-US" sz="1300" dirty="0">
                  <a:solidFill>
                    <a:srgbClr val="008774"/>
                  </a:solidFill>
                  <a:latin typeface="Arial"/>
                  <a:cs typeface="Arial"/>
                </a:endParaRPr>
              </a:p>
            </p:txBody>
          </p:sp>
        </p:grpSp>
        <p:pic>
          <p:nvPicPr>
            <p:cNvPr id="25" name="Picture 24"/>
            <p:cNvPicPr>
              <a:picLocks noChangeAspect="1"/>
            </p:cNvPicPr>
            <p:nvPr/>
          </p:nvPicPr>
          <p:blipFill>
            <a:blip r:embed="rId8"/>
            <a:stretch>
              <a:fillRect/>
            </a:stretch>
          </p:blipFill>
          <p:spPr>
            <a:xfrm>
              <a:off x="973787" y="1383835"/>
              <a:ext cx="964636" cy="964636"/>
            </a:xfrm>
            <a:prstGeom prst="rect">
              <a:avLst/>
            </a:prstGeom>
          </p:spPr>
        </p:pic>
      </p:grpSp>
      <p:grpSp>
        <p:nvGrpSpPr>
          <p:cNvPr id="71" name="Group 70"/>
          <p:cNvGrpSpPr/>
          <p:nvPr/>
        </p:nvGrpSpPr>
        <p:grpSpPr>
          <a:xfrm>
            <a:off x="591009" y="1284382"/>
            <a:ext cx="7925027" cy="2894482"/>
            <a:chOff x="591009" y="1284382"/>
            <a:chExt cx="7925027" cy="2894482"/>
          </a:xfrm>
        </p:grpSpPr>
        <p:grpSp>
          <p:nvGrpSpPr>
            <p:cNvPr id="72" name="Group 71"/>
            <p:cNvGrpSpPr/>
            <p:nvPr/>
          </p:nvGrpSpPr>
          <p:grpSpPr>
            <a:xfrm>
              <a:off x="2280454" y="1396370"/>
              <a:ext cx="4181928" cy="2782494"/>
              <a:chOff x="2280454" y="1396370"/>
              <a:chExt cx="4181928" cy="2782494"/>
            </a:xfrm>
          </p:grpSpPr>
          <p:cxnSp>
            <p:nvCxnSpPr>
              <p:cNvPr id="87" name="Straight Connector 86"/>
              <p:cNvCxnSpPr/>
              <p:nvPr/>
            </p:nvCxnSpPr>
            <p:spPr>
              <a:xfrm flipV="1">
                <a:off x="2280454" y="1396370"/>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280454" y="242022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V="1">
                <a:off x="2280454" y="344407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6462382" y="1396370"/>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6462382" y="242022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6462382" y="344407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2533766" y="1370544"/>
              <a:ext cx="5982270" cy="2808320"/>
              <a:chOff x="2480031" y="1453589"/>
              <a:chExt cx="5982270" cy="2808320"/>
            </a:xfrm>
          </p:grpSpPr>
          <p:sp>
            <p:nvSpPr>
              <p:cNvPr id="81" name="TextBox 80"/>
              <p:cNvSpPr txBox="1"/>
              <p:nvPr/>
            </p:nvSpPr>
            <p:spPr>
              <a:xfrm>
                <a:off x="2480031" y="1453589"/>
                <a:ext cx="1560286" cy="846386"/>
              </a:xfrm>
              <a:prstGeom prst="rect">
                <a:avLst/>
              </a:prstGeom>
              <a:noFill/>
              <a:effectLst/>
            </p:spPr>
            <p:txBody>
              <a:bodyPr wrap="square" lIns="0" rIns="0" rtlCol="0">
                <a:spAutoFit/>
              </a:bodyPr>
              <a:lstStyle/>
              <a:p>
                <a:r>
                  <a:rPr lang="en-US" b="1" dirty="0" smtClean="0">
                    <a:solidFill>
                      <a:srgbClr val="008774"/>
                    </a:solidFill>
                    <a:latin typeface="Arial"/>
                    <a:cs typeface="Arial"/>
                  </a:rPr>
                  <a:t>$</a:t>
                </a:r>
                <a:r>
                  <a:rPr lang="en-US" sz="3600" b="1" dirty="0" smtClean="0">
                    <a:solidFill>
                      <a:srgbClr val="008774"/>
                    </a:solidFill>
                    <a:latin typeface="Arial"/>
                    <a:cs typeface="Arial"/>
                  </a:rPr>
                  <a:t>2.11</a:t>
                </a:r>
                <a:r>
                  <a:rPr lang="en-US" b="1" dirty="0" smtClean="0">
                    <a:solidFill>
                      <a:srgbClr val="008774"/>
                    </a:solidFill>
                    <a:latin typeface="Arial"/>
                    <a:cs typeface="Arial"/>
                  </a:rPr>
                  <a:t>BN</a:t>
                </a:r>
              </a:p>
              <a:p>
                <a:r>
                  <a:rPr lang="en-US" sz="1300" dirty="0" smtClean="0">
                    <a:solidFill>
                      <a:srgbClr val="008774"/>
                    </a:solidFill>
                    <a:latin typeface="Arial"/>
                    <a:cs typeface="Arial"/>
                  </a:rPr>
                  <a:t>Retail</a:t>
                </a:r>
                <a:endParaRPr lang="en-US" sz="1300" dirty="0">
                  <a:solidFill>
                    <a:srgbClr val="008774"/>
                  </a:solidFill>
                  <a:latin typeface="Arial"/>
                  <a:cs typeface="Arial"/>
                </a:endParaRPr>
              </a:p>
            </p:txBody>
          </p:sp>
          <p:sp>
            <p:nvSpPr>
              <p:cNvPr id="82" name="TextBox 81"/>
              <p:cNvSpPr txBox="1"/>
              <p:nvPr/>
            </p:nvSpPr>
            <p:spPr>
              <a:xfrm>
                <a:off x="2480031" y="2431516"/>
                <a:ext cx="1560286" cy="846386"/>
              </a:xfrm>
              <a:prstGeom prst="rect">
                <a:avLst/>
              </a:prstGeom>
              <a:noFill/>
              <a:effectLst/>
            </p:spPr>
            <p:txBody>
              <a:bodyPr wrap="square" lIns="0" rIns="0" rtlCol="0">
                <a:spAutoFit/>
              </a:bodyPr>
              <a:lstStyle/>
              <a:p>
                <a:r>
                  <a:rPr lang="en-US" b="1" dirty="0" smtClean="0">
                    <a:solidFill>
                      <a:srgbClr val="008774"/>
                    </a:solidFill>
                    <a:latin typeface="Arial"/>
                    <a:cs typeface="Arial"/>
                  </a:rPr>
                  <a:t>$</a:t>
                </a:r>
                <a:r>
                  <a:rPr lang="en-US" sz="3600" b="1" dirty="0" smtClean="0">
                    <a:solidFill>
                      <a:srgbClr val="008774"/>
                    </a:solidFill>
                    <a:latin typeface="Arial"/>
                    <a:cs typeface="Arial"/>
                  </a:rPr>
                  <a:t>6.88</a:t>
                </a:r>
                <a:r>
                  <a:rPr lang="en-US" b="1" dirty="0" smtClean="0">
                    <a:solidFill>
                      <a:srgbClr val="008774"/>
                    </a:solidFill>
                    <a:latin typeface="Arial"/>
                    <a:cs typeface="Arial"/>
                  </a:rPr>
                  <a:t>BN</a:t>
                </a:r>
              </a:p>
              <a:p>
                <a:r>
                  <a:rPr lang="en-US" sz="1300" dirty="0" smtClean="0">
                    <a:solidFill>
                      <a:srgbClr val="008774"/>
                    </a:solidFill>
                    <a:latin typeface="Arial"/>
                    <a:cs typeface="Arial"/>
                  </a:rPr>
                  <a:t>Hotel</a:t>
                </a:r>
                <a:endParaRPr lang="en-US" sz="1300" dirty="0">
                  <a:solidFill>
                    <a:srgbClr val="008774"/>
                  </a:solidFill>
                  <a:latin typeface="Arial"/>
                  <a:cs typeface="Arial"/>
                </a:endParaRPr>
              </a:p>
            </p:txBody>
          </p:sp>
          <p:sp>
            <p:nvSpPr>
              <p:cNvPr id="83" name="TextBox 82"/>
              <p:cNvSpPr txBox="1"/>
              <p:nvPr/>
            </p:nvSpPr>
            <p:spPr>
              <a:xfrm>
                <a:off x="2480031" y="3415523"/>
                <a:ext cx="1560286" cy="846386"/>
              </a:xfrm>
              <a:prstGeom prst="rect">
                <a:avLst/>
              </a:prstGeom>
              <a:noFill/>
              <a:effectLst/>
            </p:spPr>
            <p:txBody>
              <a:bodyPr wrap="square" lIns="0" rIns="0" rtlCol="0">
                <a:spAutoFit/>
              </a:bodyPr>
              <a:lstStyle/>
              <a:p>
                <a:r>
                  <a:rPr lang="en-US" b="1" dirty="0" smtClean="0">
                    <a:solidFill>
                      <a:srgbClr val="008774"/>
                    </a:solidFill>
                    <a:latin typeface="Arial"/>
                    <a:cs typeface="Arial"/>
                  </a:rPr>
                  <a:t>$</a:t>
                </a:r>
                <a:r>
                  <a:rPr lang="en-US" sz="3600" b="1" dirty="0" smtClean="0">
                    <a:solidFill>
                      <a:srgbClr val="008774"/>
                    </a:solidFill>
                    <a:latin typeface="Arial"/>
                    <a:cs typeface="Arial"/>
                  </a:rPr>
                  <a:t>191</a:t>
                </a:r>
                <a:r>
                  <a:rPr lang="en-US" b="1" dirty="0">
                    <a:solidFill>
                      <a:srgbClr val="008774"/>
                    </a:solidFill>
                    <a:latin typeface="Arial"/>
                    <a:cs typeface="Arial"/>
                  </a:rPr>
                  <a:t>M</a:t>
                </a:r>
                <a:endParaRPr lang="en-US" b="1" dirty="0" smtClean="0">
                  <a:solidFill>
                    <a:srgbClr val="008774"/>
                  </a:solidFill>
                  <a:latin typeface="Arial"/>
                  <a:cs typeface="Arial"/>
                </a:endParaRPr>
              </a:p>
              <a:p>
                <a:r>
                  <a:rPr lang="en-US" sz="1300" dirty="0" smtClean="0">
                    <a:solidFill>
                      <a:srgbClr val="008774"/>
                    </a:solidFill>
                    <a:latin typeface="Arial"/>
                    <a:cs typeface="Arial"/>
                  </a:rPr>
                  <a:t>Transportation</a:t>
                </a:r>
                <a:endParaRPr lang="en-US" sz="1300" dirty="0">
                  <a:solidFill>
                    <a:srgbClr val="008774"/>
                  </a:solidFill>
                  <a:latin typeface="Arial"/>
                  <a:cs typeface="Arial"/>
                </a:endParaRPr>
              </a:p>
            </p:txBody>
          </p:sp>
          <p:sp>
            <p:nvSpPr>
              <p:cNvPr id="84" name="TextBox 83"/>
              <p:cNvSpPr txBox="1"/>
              <p:nvPr/>
            </p:nvSpPr>
            <p:spPr>
              <a:xfrm>
                <a:off x="6665527" y="1453589"/>
                <a:ext cx="1560286" cy="569387"/>
              </a:xfrm>
              <a:prstGeom prst="rect">
                <a:avLst/>
              </a:prstGeom>
              <a:noFill/>
              <a:effectLst/>
            </p:spPr>
            <p:txBody>
              <a:bodyPr wrap="square" lIns="0" rIns="0" rtlCol="0">
                <a:spAutoFit/>
              </a:bodyPr>
              <a:lstStyle/>
              <a:p>
                <a:r>
                  <a:rPr lang="en-US" b="1" dirty="0" smtClean="0">
                    <a:solidFill>
                      <a:srgbClr val="008774"/>
                    </a:solidFill>
                    <a:latin typeface="Arial"/>
                    <a:cs typeface="Arial"/>
                  </a:rPr>
                  <a:t>Bankrupt</a:t>
                </a:r>
              </a:p>
              <a:p>
                <a:r>
                  <a:rPr lang="en-US" sz="1300" dirty="0" smtClean="0">
                    <a:solidFill>
                      <a:srgbClr val="008774"/>
                    </a:solidFill>
                    <a:latin typeface="Arial"/>
                    <a:cs typeface="Arial"/>
                  </a:rPr>
                  <a:t>Entertainment</a:t>
                </a:r>
                <a:endParaRPr lang="en-US" sz="1300" dirty="0">
                  <a:solidFill>
                    <a:srgbClr val="008774"/>
                  </a:solidFill>
                  <a:latin typeface="Arial"/>
                  <a:cs typeface="Arial"/>
                </a:endParaRPr>
              </a:p>
            </p:txBody>
          </p:sp>
          <p:sp>
            <p:nvSpPr>
              <p:cNvPr id="85" name="TextBox 84"/>
              <p:cNvSpPr txBox="1"/>
              <p:nvPr/>
            </p:nvSpPr>
            <p:spPr>
              <a:xfrm>
                <a:off x="6665527" y="2431516"/>
                <a:ext cx="1796774" cy="846386"/>
              </a:xfrm>
              <a:prstGeom prst="rect">
                <a:avLst/>
              </a:prstGeom>
              <a:noFill/>
              <a:effectLst/>
            </p:spPr>
            <p:txBody>
              <a:bodyPr wrap="square" lIns="0" rIns="0" rtlCol="0">
                <a:spAutoFit/>
              </a:bodyPr>
              <a:lstStyle/>
              <a:p>
                <a:r>
                  <a:rPr lang="en-US" b="1" dirty="0" smtClean="0">
                    <a:solidFill>
                      <a:srgbClr val="008774"/>
                    </a:solidFill>
                    <a:latin typeface="Arial"/>
                    <a:cs typeface="Arial"/>
                  </a:rPr>
                  <a:t>$</a:t>
                </a:r>
                <a:r>
                  <a:rPr lang="en-US" sz="3600" b="1" dirty="0" smtClean="0">
                    <a:solidFill>
                      <a:srgbClr val="008774"/>
                    </a:solidFill>
                    <a:latin typeface="Arial"/>
                    <a:cs typeface="Arial"/>
                  </a:rPr>
                  <a:t>56/57</a:t>
                </a:r>
                <a:r>
                  <a:rPr lang="en-US" b="1" dirty="0" smtClean="0">
                    <a:solidFill>
                      <a:srgbClr val="008774"/>
                    </a:solidFill>
                    <a:latin typeface="Arial"/>
                    <a:cs typeface="Arial"/>
                  </a:rPr>
                  <a:t>BN</a:t>
                </a:r>
              </a:p>
              <a:p>
                <a:r>
                  <a:rPr lang="en-US" sz="1300" dirty="0" smtClean="0">
                    <a:solidFill>
                      <a:srgbClr val="008774"/>
                    </a:solidFill>
                    <a:latin typeface="Arial"/>
                    <a:cs typeface="Arial"/>
                  </a:rPr>
                  <a:t>Automotive</a:t>
                </a:r>
                <a:endParaRPr lang="en-US" sz="1300" dirty="0">
                  <a:solidFill>
                    <a:srgbClr val="008774"/>
                  </a:solidFill>
                  <a:latin typeface="Arial"/>
                  <a:cs typeface="Arial"/>
                </a:endParaRPr>
              </a:p>
            </p:txBody>
          </p:sp>
          <p:sp>
            <p:nvSpPr>
              <p:cNvPr id="86" name="TextBox 85"/>
              <p:cNvSpPr txBox="1"/>
              <p:nvPr/>
            </p:nvSpPr>
            <p:spPr>
              <a:xfrm>
                <a:off x="6665527" y="3415523"/>
                <a:ext cx="1706772" cy="846386"/>
              </a:xfrm>
              <a:prstGeom prst="rect">
                <a:avLst/>
              </a:prstGeom>
              <a:noFill/>
              <a:effectLst/>
            </p:spPr>
            <p:txBody>
              <a:bodyPr wrap="square" lIns="0" rIns="0" rtlCol="0">
                <a:spAutoFit/>
              </a:bodyPr>
              <a:lstStyle/>
              <a:p>
                <a:r>
                  <a:rPr lang="en-US" b="1" dirty="0" smtClean="0">
                    <a:solidFill>
                      <a:srgbClr val="008774"/>
                    </a:solidFill>
                    <a:latin typeface="Arial"/>
                    <a:cs typeface="Arial"/>
                  </a:rPr>
                  <a:t>$</a:t>
                </a:r>
                <a:r>
                  <a:rPr lang="en-US" sz="3600" b="1" dirty="0" smtClean="0">
                    <a:solidFill>
                      <a:srgbClr val="008774"/>
                    </a:solidFill>
                    <a:latin typeface="Arial"/>
                    <a:cs typeface="Arial"/>
                  </a:rPr>
                  <a:t>80.11</a:t>
                </a:r>
                <a:r>
                  <a:rPr lang="en-US" b="1" dirty="0" smtClean="0">
                    <a:solidFill>
                      <a:srgbClr val="008774"/>
                    </a:solidFill>
                    <a:latin typeface="Arial"/>
                    <a:cs typeface="Arial"/>
                  </a:rPr>
                  <a:t>BN</a:t>
                </a:r>
              </a:p>
              <a:p>
                <a:r>
                  <a:rPr lang="en-US" sz="1300" dirty="0" smtClean="0">
                    <a:solidFill>
                      <a:srgbClr val="008774"/>
                    </a:solidFill>
                    <a:latin typeface="Arial"/>
                    <a:cs typeface="Arial"/>
                  </a:rPr>
                  <a:t>Industrial Products</a:t>
                </a:r>
                <a:endParaRPr lang="en-US" sz="1300" dirty="0">
                  <a:solidFill>
                    <a:srgbClr val="008774"/>
                  </a:solidFill>
                  <a:latin typeface="Arial"/>
                  <a:cs typeface="Arial"/>
                </a:endParaRPr>
              </a:p>
            </p:txBody>
          </p:sp>
        </p:grpSp>
        <p:pic>
          <p:nvPicPr>
            <p:cNvPr id="74" name="Picture 73"/>
            <p:cNvPicPr>
              <a:picLocks noChangeAspect="1"/>
            </p:cNvPicPr>
            <p:nvPr/>
          </p:nvPicPr>
          <p:blipFill>
            <a:blip r:embed="rId9"/>
            <a:stretch>
              <a:fillRect/>
            </a:stretch>
          </p:blipFill>
          <p:spPr>
            <a:xfrm>
              <a:off x="5194372" y="1284382"/>
              <a:ext cx="846775" cy="846775"/>
            </a:xfrm>
            <a:prstGeom prst="rect">
              <a:avLst/>
            </a:prstGeom>
          </p:spPr>
        </p:pic>
        <p:pic>
          <p:nvPicPr>
            <p:cNvPr id="75" name="Picture 74"/>
            <p:cNvPicPr>
              <a:picLocks noChangeAspect="1"/>
            </p:cNvPicPr>
            <p:nvPr/>
          </p:nvPicPr>
          <p:blipFill>
            <a:blip r:embed="rId10"/>
            <a:stretch>
              <a:fillRect/>
            </a:stretch>
          </p:blipFill>
          <p:spPr>
            <a:xfrm>
              <a:off x="4539448" y="2457109"/>
              <a:ext cx="1147010" cy="477921"/>
            </a:xfrm>
            <a:prstGeom prst="rect">
              <a:avLst/>
            </a:prstGeom>
          </p:spPr>
        </p:pic>
        <p:pic>
          <p:nvPicPr>
            <p:cNvPr id="76" name="Picture 75"/>
            <p:cNvPicPr>
              <a:picLocks noChangeAspect="1"/>
            </p:cNvPicPr>
            <p:nvPr/>
          </p:nvPicPr>
          <p:blipFill>
            <a:blip r:embed="rId11"/>
            <a:stretch>
              <a:fillRect/>
            </a:stretch>
          </p:blipFill>
          <p:spPr>
            <a:xfrm>
              <a:off x="5737174" y="2501033"/>
              <a:ext cx="433997" cy="433997"/>
            </a:xfrm>
            <a:prstGeom prst="rect">
              <a:avLst/>
            </a:prstGeom>
          </p:spPr>
        </p:pic>
        <p:pic>
          <p:nvPicPr>
            <p:cNvPr id="77" name="Picture 76"/>
            <p:cNvPicPr>
              <a:picLocks noChangeAspect="1"/>
            </p:cNvPicPr>
            <p:nvPr/>
          </p:nvPicPr>
          <p:blipFill>
            <a:blip r:embed="rId12"/>
            <a:stretch>
              <a:fillRect/>
            </a:stretch>
          </p:blipFill>
          <p:spPr>
            <a:xfrm>
              <a:off x="591009" y="2348471"/>
              <a:ext cx="1514698" cy="712367"/>
            </a:xfrm>
            <a:prstGeom prst="rect">
              <a:avLst/>
            </a:prstGeom>
          </p:spPr>
        </p:pic>
        <p:sp>
          <p:nvSpPr>
            <p:cNvPr id="78" name="Rectangle 77"/>
            <p:cNvSpPr/>
            <p:nvPr/>
          </p:nvSpPr>
          <p:spPr>
            <a:xfrm>
              <a:off x="933015" y="3506038"/>
              <a:ext cx="1172692" cy="646331"/>
            </a:xfrm>
            <a:prstGeom prst="rect">
              <a:avLst/>
            </a:prstGeom>
          </p:spPr>
          <p:txBody>
            <a:bodyPr wrap="none">
              <a:spAutoFit/>
            </a:bodyPr>
            <a:lstStyle/>
            <a:p>
              <a:r>
                <a:rPr lang="en-US" dirty="0" smtClean="0"/>
                <a:t>Medallion </a:t>
              </a:r>
            </a:p>
            <a:p>
              <a:r>
                <a:rPr lang="en-US" dirty="0" smtClean="0"/>
                <a:t>Financial</a:t>
              </a:r>
              <a:endParaRPr lang="en-US" dirty="0"/>
            </a:p>
          </p:txBody>
        </p:sp>
        <p:pic>
          <p:nvPicPr>
            <p:cNvPr id="79" name="Picture 78"/>
            <p:cNvPicPr>
              <a:picLocks noChangeAspect="1"/>
            </p:cNvPicPr>
            <p:nvPr/>
          </p:nvPicPr>
          <p:blipFill>
            <a:blip r:embed="rId13"/>
            <a:stretch>
              <a:fillRect/>
            </a:stretch>
          </p:blipFill>
          <p:spPr>
            <a:xfrm>
              <a:off x="777198" y="1684951"/>
              <a:ext cx="1326950" cy="215629"/>
            </a:xfrm>
            <a:prstGeom prst="rect">
              <a:avLst/>
            </a:prstGeom>
          </p:spPr>
        </p:pic>
        <p:pic>
          <p:nvPicPr>
            <p:cNvPr id="80" name="Picture 79"/>
            <p:cNvPicPr>
              <a:picLocks noChangeAspect="1"/>
            </p:cNvPicPr>
            <p:nvPr/>
          </p:nvPicPr>
          <p:blipFill>
            <a:blip r:embed="rId14"/>
            <a:stretch>
              <a:fillRect/>
            </a:stretch>
          </p:blipFill>
          <p:spPr>
            <a:xfrm>
              <a:off x="4938988" y="3658948"/>
              <a:ext cx="1232183" cy="216901"/>
            </a:xfrm>
            <a:prstGeom prst="rect">
              <a:avLst/>
            </a:prstGeom>
          </p:spPr>
        </p:pic>
      </p:grpSp>
    </p:spTree>
    <p:extLst>
      <p:ext uri="{BB962C8B-B14F-4D97-AF65-F5344CB8AC3E}">
        <p14:creationId xmlns:p14="http://schemas.microsoft.com/office/powerpoint/2010/main" val="8986036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dissolve">
                                      <p:cBhvr>
                                        <p:cTn id="1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40</a:t>
            </a:fld>
            <a:endParaRPr lang="en-US"/>
          </a:p>
        </p:txBody>
      </p:sp>
      <p:sp>
        <p:nvSpPr>
          <p:cNvPr id="3" name="TextBox 2"/>
          <p:cNvSpPr txBox="1"/>
          <p:nvPr/>
        </p:nvSpPr>
        <p:spPr>
          <a:xfrm>
            <a:off x="920215" y="53111"/>
            <a:ext cx="2456032" cy="1015626"/>
          </a:xfrm>
          <a:prstGeom prst="rect">
            <a:avLst/>
          </a:prstGeom>
          <a:noFill/>
        </p:spPr>
        <p:txBody>
          <a:bodyPr wrap="square" lIns="91404" tIns="45702" rIns="91404" bIns="45702">
            <a:spAutoFit/>
          </a:bodyPr>
          <a:lstStyle/>
          <a:p>
            <a:pPr algn="ctr" defTabSz="914400">
              <a:defRPr/>
            </a:pPr>
            <a:r>
              <a:rPr lang="en-US" sz="6000" kern="0" dirty="0" smtClean="0">
                <a:solidFill>
                  <a:srgbClr val="008774"/>
                </a:solidFill>
                <a:latin typeface="Arial"/>
                <a:ea typeface="Arial"/>
                <a:cs typeface="Arial"/>
                <a:sym typeface="Arial"/>
                <a:rtl val="0"/>
              </a:rPr>
              <a:t>Then</a:t>
            </a:r>
            <a:endParaRPr lang="en-US" sz="6000" kern="0" dirty="0">
              <a:solidFill>
                <a:srgbClr val="008774"/>
              </a:solidFill>
              <a:latin typeface="Arial"/>
              <a:ea typeface="Arial"/>
              <a:cs typeface="Arial"/>
              <a:sym typeface="Arial"/>
              <a:rtl val="0"/>
            </a:endParaRPr>
          </a:p>
        </p:txBody>
      </p:sp>
      <p:sp>
        <p:nvSpPr>
          <p:cNvPr id="4" name="TextBox 3"/>
          <p:cNvSpPr txBox="1"/>
          <p:nvPr/>
        </p:nvSpPr>
        <p:spPr>
          <a:xfrm>
            <a:off x="5356823" y="64249"/>
            <a:ext cx="2930957" cy="1015626"/>
          </a:xfrm>
          <a:prstGeom prst="rect">
            <a:avLst/>
          </a:prstGeom>
          <a:noFill/>
        </p:spPr>
        <p:txBody>
          <a:bodyPr wrap="square" lIns="91404" tIns="45702" rIns="91404" bIns="45702">
            <a:spAutoFit/>
          </a:bodyPr>
          <a:lstStyle/>
          <a:p>
            <a:pPr algn="ctr" defTabSz="914400">
              <a:defRPr/>
            </a:pPr>
            <a:r>
              <a:rPr lang="en-US" sz="6000" kern="0" dirty="0" smtClean="0">
                <a:solidFill>
                  <a:schemeClr val="bg1"/>
                </a:solidFill>
                <a:latin typeface="Arial"/>
                <a:ea typeface="Arial"/>
                <a:cs typeface="Arial"/>
                <a:sym typeface="Arial"/>
                <a:rtl val="0"/>
              </a:rPr>
              <a:t>Now</a:t>
            </a:r>
            <a:endParaRPr lang="en-US" sz="6000" kern="0" dirty="0">
              <a:solidFill>
                <a:schemeClr val="bg1"/>
              </a:solidFill>
              <a:latin typeface="Arial"/>
              <a:ea typeface="Arial"/>
              <a:cs typeface="Arial"/>
              <a:sym typeface="Arial"/>
              <a:rtl val="0"/>
            </a:endParaRPr>
          </a:p>
        </p:txBody>
      </p:sp>
      <p:grpSp>
        <p:nvGrpSpPr>
          <p:cNvPr id="16" name="Group 15"/>
          <p:cNvGrpSpPr/>
          <p:nvPr/>
        </p:nvGrpSpPr>
        <p:grpSpPr>
          <a:xfrm>
            <a:off x="341922" y="1159185"/>
            <a:ext cx="8802078" cy="430851"/>
            <a:chOff x="341922" y="1159185"/>
            <a:chExt cx="8802078" cy="430851"/>
          </a:xfrm>
        </p:grpSpPr>
        <p:sp>
          <p:nvSpPr>
            <p:cNvPr id="5" name="TextBox 4"/>
            <p:cNvSpPr txBox="1"/>
            <p:nvPr/>
          </p:nvSpPr>
          <p:spPr>
            <a:xfrm>
              <a:off x="4698489" y="1159185"/>
              <a:ext cx="4445511" cy="430851"/>
            </a:xfrm>
            <a:prstGeom prst="rect">
              <a:avLst/>
            </a:prstGeom>
            <a:noFill/>
          </p:spPr>
          <p:txBody>
            <a:bodyPr wrap="square" lIns="91404" tIns="45702" rIns="91404" bIns="45702">
              <a:spAutoFit/>
            </a:bodyPr>
            <a:lstStyle/>
            <a:p>
              <a:pPr defTabSz="914400">
                <a:defRPr/>
              </a:pPr>
              <a:r>
                <a:rPr lang="en-US" sz="2200" kern="0" dirty="0">
                  <a:solidFill>
                    <a:schemeClr val="bg1"/>
                  </a:solidFill>
                  <a:ea typeface="Arial"/>
                  <a:cs typeface="Arial"/>
                  <a:sym typeface="Arial"/>
                  <a:rtl val="0"/>
                </a:rPr>
                <a:t>D</a:t>
              </a:r>
              <a:r>
                <a:rPr lang="en-US" sz="2200" kern="0" dirty="0" smtClean="0">
                  <a:solidFill>
                    <a:schemeClr val="bg1"/>
                  </a:solidFill>
                  <a:ea typeface="Arial"/>
                  <a:cs typeface="Arial"/>
                  <a:sym typeface="Arial"/>
                  <a:rtl val="0"/>
                </a:rPr>
                <a:t>ynamic language productivity</a:t>
              </a:r>
              <a:endParaRPr lang="en-US" sz="2200" kern="0" dirty="0">
                <a:solidFill>
                  <a:schemeClr val="bg1"/>
                </a:solidFill>
                <a:ea typeface="Arial"/>
                <a:cs typeface="Arial"/>
                <a:sym typeface="Arial"/>
                <a:rtl val="0"/>
              </a:endParaRPr>
            </a:p>
          </p:txBody>
        </p:sp>
        <p:sp>
          <p:nvSpPr>
            <p:cNvPr id="6" name="TextBox 5"/>
            <p:cNvSpPr txBox="1"/>
            <p:nvPr/>
          </p:nvSpPr>
          <p:spPr>
            <a:xfrm>
              <a:off x="341922" y="1159185"/>
              <a:ext cx="4103077" cy="430851"/>
            </a:xfrm>
            <a:prstGeom prst="rect">
              <a:avLst/>
            </a:prstGeom>
            <a:noFill/>
          </p:spPr>
          <p:txBody>
            <a:bodyPr wrap="square" lIns="91404" tIns="45702" rIns="91404" bIns="45702">
              <a:spAutoFit/>
            </a:bodyPr>
            <a:lstStyle/>
            <a:p>
              <a:pPr defTabSz="914400">
                <a:defRPr/>
              </a:pPr>
              <a:r>
                <a:rPr lang="en-US" sz="2200" kern="0" dirty="0" smtClean="0">
                  <a:solidFill>
                    <a:srgbClr val="008774"/>
                  </a:solidFill>
                  <a:ea typeface="Arial"/>
                  <a:cs typeface="Arial"/>
                  <a:sym typeface="Arial"/>
                  <a:rtl val="0"/>
                </a:rPr>
                <a:t>Java was verbose, complex</a:t>
              </a:r>
              <a:endParaRPr lang="en-US" sz="2200" kern="0" dirty="0">
                <a:solidFill>
                  <a:srgbClr val="008774"/>
                </a:solidFill>
                <a:ea typeface="Arial"/>
                <a:cs typeface="Arial"/>
                <a:sym typeface="Arial"/>
                <a:rtl val="0"/>
              </a:endParaRPr>
            </a:p>
          </p:txBody>
        </p:sp>
      </p:grpSp>
      <p:grpSp>
        <p:nvGrpSpPr>
          <p:cNvPr id="17" name="Group 16"/>
          <p:cNvGrpSpPr/>
          <p:nvPr/>
        </p:nvGrpSpPr>
        <p:grpSpPr>
          <a:xfrm>
            <a:off x="368801" y="1834400"/>
            <a:ext cx="8462590" cy="430851"/>
            <a:chOff x="368801" y="1858662"/>
            <a:chExt cx="8462590" cy="430851"/>
          </a:xfrm>
        </p:grpSpPr>
        <p:sp>
          <p:nvSpPr>
            <p:cNvPr id="7" name="TextBox 6"/>
            <p:cNvSpPr txBox="1"/>
            <p:nvPr/>
          </p:nvSpPr>
          <p:spPr>
            <a:xfrm>
              <a:off x="368801" y="1858662"/>
              <a:ext cx="4103077" cy="430851"/>
            </a:xfrm>
            <a:prstGeom prst="rect">
              <a:avLst/>
            </a:prstGeom>
            <a:noFill/>
          </p:spPr>
          <p:txBody>
            <a:bodyPr wrap="square" lIns="91404" tIns="45702" rIns="91404" bIns="45702">
              <a:spAutoFit/>
            </a:bodyPr>
            <a:lstStyle/>
            <a:p>
              <a:pPr defTabSz="914400">
                <a:defRPr/>
              </a:pPr>
              <a:r>
                <a:rPr lang="en-US" sz="2200" kern="0" dirty="0" smtClean="0">
                  <a:solidFill>
                    <a:srgbClr val="008774"/>
                  </a:solidFill>
                  <a:latin typeface="Arial"/>
                  <a:ea typeface="Arial"/>
                  <a:cs typeface="Arial"/>
                  <a:sym typeface="Arial"/>
                  <a:rtl val="0"/>
                </a:rPr>
                <a:t>Manual, SOAP based SOA</a:t>
              </a:r>
              <a:endParaRPr lang="en-US" sz="2200" b="1" kern="0" dirty="0">
                <a:solidFill>
                  <a:srgbClr val="008774"/>
                </a:solidFill>
                <a:latin typeface="Arial"/>
                <a:ea typeface="Arial"/>
                <a:cs typeface="Arial"/>
                <a:sym typeface="Arial"/>
                <a:rtl val="0"/>
              </a:endParaRPr>
            </a:p>
          </p:txBody>
        </p:sp>
        <p:sp>
          <p:nvSpPr>
            <p:cNvPr id="8" name="TextBox 7"/>
            <p:cNvSpPr txBox="1"/>
            <p:nvPr/>
          </p:nvSpPr>
          <p:spPr>
            <a:xfrm>
              <a:off x="4698489" y="1858662"/>
              <a:ext cx="4132902" cy="430851"/>
            </a:xfrm>
            <a:prstGeom prst="rect">
              <a:avLst/>
            </a:prstGeom>
            <a:noFill/>
          </p:spPr>
          <p:txBody>
            <a:bodyPr wrap="square" lIns="91404" tIns="45702" rIns="91404" bIns="45702">
              <a:spAutoFit/>
            </a:bodyPr>
            <a:lstStyle/>
            <a:p>
              <a:pPr defTabSz="914400">
                <a:defRPr/>
              </a:pPr>
              <a:r>
                <a:rPr lang="en-US" sz="2200" kern="0" dirty="0" smtClean="0">
                  <a:solidFill>
                    <a:schemeClr val="bg1"/>
                  </a:solidFill>
                  <a:latin typeface="Arial"/>
                  <a:ea typeface="Arial"/>
                  <a:cs typeface="Arial"/>
                  <a:sym typeface="Arial"/>
                  <a:rtl val="0"/>
                </a:rPr>
                <a:t>Dynamic, REST </a:t>
              </a:r>
              <a:r>
                <a:rPr lang="en-US" sz="2200" kern="0" dirty="0" err="1" smtClean="0">
                  <a:solidFill>
                    <a:schemeClr val="bg1"/>
                  </a:solidFill>
                  <a:latin typeface="Arial"/>
                  <a:ea typeface="Arial"/>
                  <a:cs typeface="Arial"/>
                  <a:sym typeface="Arial"/>
                  <a:rtl val="0"/>
                </a:rPr>
                <a:t>microservices</a:t>
              </a:r>
              <a:endParaRPr lang="en-US" sz="2200" b="1" kern="0" dirty="0">
                <a:solidFill>
                  <a:schemeClr val="bg1"/>
                </a:solidFill>
                <a:latin typeface="Arial"/>
                <a:ea typeface="Arial"/>
                <a:cs typeface="Arial"/>
                <a:sym typeface="Arial"/>
                <a:rtl val="0"/>
              </a:endParaRPr>
            </a:p>
          </p:txBody>
        </p:sp>
      </p:grpSp>
      <p:grpSp>
        <p:nvGrpSpPr>
          <p:cNvPr id="18" name="Group 17"/>
          <p:cNvGrpSpPr/>
          <p:nvPr/>
        </p:nvGrpSpPr>
        <p:grpSpPr>
          <a:xfrm>
            <a:off x="368801" y="2509615"/>
            <a:ext cx="8550512" cy="432382"/>
            <a:chOff x="368801" y="2614831"/>
            <a:chExt cx="8550512" cy="432382"/>
          </a:xfrm>
        </p:grpSpPr>
        <p:sp>
          <p:nvSpPr>
            <p:cNvPr id="9" name="TextBox 8"/>
            <p:cNvSpPr txBox="1"/>
            <p:nvPr/>
          </p:nvSpPr>
          <p:spPr>
            <a:xfrm>
              <a:off x="368801" y="2614831"/>
              <a:ext cx="4103077" cy="430851"/>
            </a:xfrm>
            <a:prstGeom prst="rect">
              <a:avLst/>
            </a:prstGeom>
            <a:noFill/>
          </p:spPr>
          <p:txBody>
            <a:bodyPr wrap="square" lIns="91404" tIns="45702" rIns="91404" bIns="45702">
              <a:spAutoFit/>
            </a:bodyPr>
            <a:lstStyle/>
            <a:p>
              <a:pPr defTabSz="914400">
                <a:defRPr/>
              </a:pPr>
              <a:r>
                <a:rPr lang="en-US" sz="2200" kern="0" dirty="0">
                  <a:solidFill>
                    <a:srgbClr val="008774"/>
                  </a:solidFill>
                  <a:latin typeface="Arial"/>
                  <a:ea typeface="Arial"/>
                  <a:cs typeface="Arial"/>
                  <a:sym typeface="Arial"/>
                  <a:rtl val="0"/>
                </a:rPr>
                <a:t>A</a:t>
              </a:r>
              <a:r>
                <a:rPr lang="en-US" sz="2200" kern="0" dirty="0" smtClean="0">
                  <a:solidFill>
                    <a:srgbClr val="008774"/>
                  </a:solidFill>
                  <a:latin typeface="Arial"/>
                  <a:ea typeface="Arial"/>
                  <a:cs typeface="Arial"/>
                  <a:sym typeface="Arial"/>
                  <a:rtl val="0"/>
                </a:rPr>
                <a:t>pp server sprawl, manual</a:t>
              </a:r>
              <a:endParaRPr lang="en-US" sz="2200" kern="0" dirty="0">
                <a:solidFill>
                  <a:srgbClr val="008774"/>
                </a:solidFill>
                <a:latin typeface="Arial"/>
                <a:ea typeface="Arial"/>
                <a:cs typeface="Arial"/>
                <a:sym typeface="Arial"/>
                <a:rtl val="0"/>
              </a:endParaRPr>
            </a:p>
          </p:txBody>
        </p:sp>
        <p:sp>
          <p:nvSpPr>
            <p:cNvPr id="10" name="TextBox 9"/>
            <p:cNvSpPr txBox="1"/>
            <p:nvPr/>
          </p:nvSpPr>
          <p:spPr>
            <a:xfrm>
              <a:off x="4698489" y="2616362"/>
              <a:ext cx="4220824" cy="430851"/>
            </a:xfrm>
            <a:prstGeom prst="rect">
              <a:avLst/>
            </a:prstGeom>
            <a:noFill/>
          </p:spPr>
          <p:txBody>
            <a:bodyPr wrap="square" lIns="91404" tIns="45702" rIns="91404" bIns="45702">
              <a:spAutoFit/>
            </a:bodyPr>
            <a:lstStyle/>
            <a:p>
              <a:pPr defTabSz="914400">
                <a:defRPr/>
              </a:pPr>
              <a:r>
                <a:rPr lang="en-US" sz="2200" kern="0" dirty="0" err="1" smtClean="0">
                  <a:solidFill>
                    <a:schemeClr val="bg1"/>
                  </a:solidFill>
                  <a:latin typeface="Arial"/>
                  <a:ea typeface="Arial"/>
                  <a:cs typeface="Arial"/>
                  <a:sym typeface="Arial"/>
                  <a:rtl val="0"/>
                </a:rPr>
                <a:t>Autoconfig</a:t>
              </a:r>
              <a:r>
                <a:rPr lang="en-US" sz="2200" kern="0" dirty="0" smtClean="0">
                  <a:solidFill>
                    <a:schemeClr val="bg1"/>
                  </a:solidFill>
                  <a:latin typeface="Arial"/>
                  <a:ea typeface="Arial"/>
                  <a:cs typeface="Arial"/>
                  <a:sym typeface="Arial"/>
                  <a:rtl val="0"/>
                </a:rPr>
                <a:t> &amp; embed app server</a:t>
              </a:r>
              <a:endParaRPr lang="en-US" sz="2200" kern="0" dirty="0">
                <a:solidFill>
                  <a:schemeClr val="bg1"/>
                </a:solidFill>
                <a:latin typeface="Arial"/>
                <a:ea typeface="Arial"/>
                <a:cs typeface="Arial"/>
                <a:sym typeface="Arial"/>
                <a:rtl val="0"/>
              </a:endParaRPr>
            </a:p>
          </p:txBody>
        </p:sp>
      </p:grpSp>
      <p:grpSp>
        <p:nvGrpSpPr>
          <p:cNvPr id="20" name="Group 19"/>
          <p:cNvGrpSpPr/>
          <p:nvPr/>
        </p:nvGrpSpPr>
        <p:grpSpPr>
          <a:xfrm>
            <a:off x="398108" y="3861575"/>
            <a:ext cx="8433282" cy="784126"/>
            <a:chOff x="398108" y="4179101"/>
            <a:chExt cx="8433282" cy="784126"/>
          </a:xfrm>
        </p:grpSpPr>
        <p:sp>
          <p:nvSpPr>
            <p:cNvPr id="11" name="TextBox 10"/>
            <p:cNvSpPr txBox="1"/>
            <p:nvPr/>
          </p:nvSpPr>
          <p:spPr>
            <a:xfrm>
              <a:off x="398108" y="4179101"/>
              <a:ext cx="4103077" cy="769405"/>
            </a:xfrm>
            <a:prstGeom prst="rect">
              <a:avLst/>
            </a:prstGeom>
            <a:noFill/>
          </p:spPr>
          <p:txBody>
            <a:bodyPr wrap="square" lIns="91404" tIns="45702" rIns="91404" bIns="45702">
              <a:spAutoFit/>
            </a:bodyPr>
            <a:lstStyle/>
            <a:p>
              <a:pPr defTabSz="914400">
                <a:defRPr/>
              </a:pPr>
              <a:r>
                <a:rPr lang="en-US" sz="2200" b="1" kern="0" dirty="0" smtClean="0">
                  <a:solidFill>
                    <a:srgbClr val="008774"/>
                  </a:solidFill>
                  <a:latin typeface="Arial"/>
                  <a:ea typeface="Arial"/>
                  <a:cs typeface="Arial"/>
                  <a:sym typeface="Arial"/>
                  <a:rtl val="0"/>
                </a:rPr>
                <a:t>Low productivity</a:t>
              </a:r>
              <a:r>
                <a:rPr lang="en-US" sz="2200" kern="0" dirty="0" smtClean="0">
                  <a:solidFill>
                    <a:srgbClr val="008774"/>
                  </a:solidFill>
                  <a:latin typeface="Arial"/>
                  <a:ea typeface="Arial"/>
                  <a:cs typeface="Arial"/>
                  <a:sym typeface="Arial"/>
                  <a:rtl val="0"/>
                </a:rPr>
                <a:t> for </a:t>
              </a:r>
            </a:p>
            <a:p>
              <a:pPr defTabSz="914400">
                <a:defRPr/>
              </a:pPr>
              <a:r>
                <a:rPr lang="en-US" sz="2200" kern="0" dirty="0">
                  <a:solidFill>
                    <a:srgbClr val="008774"/>
                  </a:solidFill>
                  <a:latin typeface="Arial"/>
                  <a:ea typeface="Arial"/>
                  <a:cs typeface="Arial"/>
                  <a:sym typeface="Arial"/>
                  <a:rtl val="0"/>
                </a:rPr>
                <a:t>d</a:t>
              </a:r>
              <a:r>
                <a:rPr lang="en-US" sz="2200" kern="0" dirty="0" smtClean="0">
                  <a:solidFill>
                    <a:srgbClr val="008774"/>
                  </a:solidFill>
                  <a:latin typeface="Arial"/>
                  <a:ea typeface="Arial"/>
                  <a:cs typeface="Arial"/>
                  <a:sym typeface="Arial"/>
                  <a:rtl val="0"/>
                </a:rPr>
                <a:t>evelopment and ops</a:t>
              </a:r>
              <a:endParaRPr lang="en-US" sz="2200" kern="0" dirty="0">
                <a:solidFill>
                  <a:srgbClr val="008774"/>
                </a:solidFill>
                <a:latin typeface="Arial"/>
                <a:ea typeface="Arial"/>
                <a:cs typeface="Arial"/>
                <a:sym typeface="Arial"/>
                <a:rtl val="0"/>
              </a:endParaRPr>
            </a:p>
          </p:txBody>
        </p:sp>
        <p:sp>
          <p:nvSpPr>
            <p:cNvPr id="12" name="TextBox 11"/>
            <p:cNvSpPr txBox="1"/>
            <p:nvPr/>
          </p:nvSpPr>
          <p:spPr>
            <a:xfrm>
              <a:off x="4698489" y="4193822"/>
              <a:ext cx="4132901" cy="769405"/>
            </a:xfrm>
            <a:prstGeom prst="rect">
              <a:avLst/>
            </a:prstGeom>
            <a:noFill/>
          </p:spPr>
          <p:txBody>
            <a:bodyPr wrap="square" lIns="91404" tIns="45702" rIns="91404" bIns="45702">
              <a:spAutoFit/>
            </a:bodyPr>
            <a:lstStyle/>
            <a:p>
              <a:pPr defTabSz="914400">
                <a:defRPr/>
              </a:pPr>
              <a:r>
                <a:rPr lang="en-US" sz="2200" b="1" kern="0" dirty="0" smtClean="0">
                  <a:solidFill>
                    <a:schemeClr val="bg1"/>
                  </a:solidFill>
                  <a:ea typeface="Arial"/>
                  <a:cs typeface="Arial"/>
                  <a:sym typeface="Arial"/>
                  <a:rtl val="0"/>
                </a:rPr>
                <a:t>High productivity </a:t>
              </a:r>
              <a:r>
                <a:rPr lang="en-US" sz="2200" kern="0" dirty="0" smtClean="0">
                  <a:solidFill>
                    <a:schemeClr val="bg1"/>
                  </a:solidFill>
                  <a:ea typeface="Arial"/>
                  <a:cs typeface="Arial"/>
                  <a:sym typeface="Arial"/>
                  <a:rtl val="0"/>
                </a:rPr>
                <a:t>shared </a:t>
              </a:r>
              <a:r>
                <a:rPr lang="en-US" sz="2200" kern="0" dirty="0" err="1" smtClean="0">
                  <a:solidFill>
                    <a:schemeClr val="bg1"/>
                  </a:solidFill>
                  <a:ea typeface="Arial"/>
                  <a:cs typeface="Arial"/>
                  <a:sym typeface="Arial"/>
                  <a:rtl val="0"/>
                </a:rPr>
                <a:t>DevOps</a:t>
              </a:r>
              <a:r>
                <a:rPr lang="en-US" sz="2200" kern="0" dirty="0" smtClean="0">
                  <a:solidFill>
                    <a:schemeClr val="bg1"/>
                  </a:solidFill>
                  <a:ea typeface="Arial"/>
                  <a:cs typeface="Arial"/>
                  <a:sym typeface="Arial"/>
                  <a:rtl val="0"/>
                </a:rPr>
                <a:t> responsibility</a:t>
              </a:r>
              <a:endParaRPr lang="en-US" sz="2200" b="1" kern="0" dirty="0">
                <a:solidFill>
                  <a:schemeClr val="bg1"/>
                </a:solidFill>
                <a:ea typeface="Arial"/>
                <a:cs typeface="Arial"/>
                <a:sym typeface="Arial"/>
                <a:rtl val="0"/>
              </a:endParaRPr>
            </a:p>
          </p:txBody>
        </p:sp>
      </p:grpSp>
      <p:grpSp>
        <p:nvGrpSpPr>
          <p:cNvPr id="19" name="Group 18"/>
          <p:cNvGrpSpPr/>
          <p:nvPr/>
        </p:nvGrpSpPr>
        <p:grpSpPr>
          <a:xfrm>
            <a:off x="368801" y="3186361"/>
            <a:ext cx="8554451" cy="430851"/>
            <a:chOff x="368801" y="3286531"/>
            <a:chExt cx="8554451" cy="430851"/>
          </a:xfrm>
        </p:grpSpPr>
        <p:sp>
          <p:nvSpPr>
            <p:cNvPr id="14" name="TextBox 13"/>
            <p:cNvSpPr txBox="1"/>
            <p:nvPr/>
          </p:nvSpPr>
          <p:spPr>
            <a:xfrm>
              <a:off x="4702428" y="3286531"/>
              <a:ext cx="4220824" cy="430851"/>
            </a:xfrm>
            <a:prstGeom prst="rect">
              <a:avLst/>
            </a:prstGeom>
            <a:noFill/>
          </p:spPr>
          <p:txBody>
            <a:bodyPr wrap="square" lIns="91404" tIns="45702" rIns="91404" bIns="45702">
              <a:spAutoFit/>
            </a:bodyPr>
            <a:lstStyle/>
            <a:p>
              <a:pPr defTabSz="914400">
                <a:defRPr/>
              </a:pPr>
              <a:r>
                <a:rPr lang="en-US" sz="2200" kern="0" dirty="0" smtClean="0">
                  <a:solidFill>
                    <a:schemeClr val="bg1"/>
                  </a:solidFill>
                  <a:ea typeface="Arial"/>
                  <a:cs typeface="Arial"/>
                  <a:sym typeface="Arial"/>
                  <a:rtl val="0"/>
                </a:rPr>
                <a:t>Prod Ops features with a switch</a:t>
              </a:r>
              <a:endParaRPr lang="en-US" sz="2200" kern="0" dirty="0">
                <a:solidFill>
                  <a:schemeClr val="bg1"/>
                </a:solidFill>
                <a:ea typeface="Arial"/>
                <a:cs typeface="Arial"/>
                <a:sym typeface="Arial"/>
                <a:rtl val="0"/>
              </a:endParaRPr>
            </a:p>
          </p:txBody>
        </p:sp>
        <p:sp>
          <p:nvSpPr>
            <p:cNvPr id="15" name="TextBox 14"/>
            <p:cNvSpPr txBox="1"/>
            <p:nvPr/>
          </p:nvSpPr>
          <p:spPr>
            <a:xfrm>
              <a:off x="368801" y="3286531"/>
              <a:ext cx="4103077" cy="430851"/>
            </a:xfrm>
            <a:prstGeom prst="rect">
              <a:avLst/>
            </a:prstGeom>
            <a:noFill/>
          </p:spPr>
          <p:txBody>
            <a:bodyPr wrap="square" lIns="91404" tIns="45702" rIns="91404" bIns="45702">
              <a:spAutoFit/>
            </a:bodyPr>
            <a:lstStyle/>
            <a:p>
              <a:pPr defTabSz="914400">
                <a:defRPr/>
              </a:pPr>
              <a:r>
                <a:rPr lang="en-US" sz="2200" kern="0" dirty="0" smtClean="0">
                  <a:solidFill>
                    <a:srgbClr val="008774"/>
                  </a:solidFill>
                  <a:latin typeface="Arial"/>
                  <a:ea typeface="Arial"/>
                  <a:cs typeface="Arial"/>
                  <a:sym typeface="Arial"/>
                  <a:rtl val="0"/>
                </a:rPr>
                <a:t>Complex Ops, Admin, Manage </a:t>
              </a:r>
              <a:endParaRPr lang="en-US" sz="2200" kern="0" dirty="0">
                <a:solidFill>
                  <a:srgbClr val="008774"/>
                </a:solidFill>
                <a:latin typeface="Arial"/>
                <a:ea typeface="Arial"/>
                <a:cs typeface="Arial"/>
                <a:sym typeface="Arial"/>
                <a:rtl val="0"/>
              </a:endParaRPr>
            </a:p>
          </p:txBody>
        </p:sp>
      </p:grpSp>
    </p:spTree>
    <p:extLst>
      <p:ext uri="{BB962C8B-B14F-4D97-AF65-F5344CB8AC3E}">
        <p14:creationId xmlns:p14="http://schemas.microsoft.com/office/powerpoint/2010/main" val="29819878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Spring Boot Adoption</a:t>
            </a:r>
            <a:r>
              <a:rPr lang="en-US" dirty="0" smtClean="0"/>
              <a:t/>
            </a:r>
            <a:br>
              <a:rPr lang="en-US" dirty="0" smtClean="0"/>
            </a:br>
            <a:endParaRPr lang="en-US" dirty="0"/>
          </a:p>
        </p:txBody>
      </p:sp>
      <p:sp>
        <p:nvSpPr>
          <p:cNvPr id="3" name="Rectangle 2"/>
          <p:cNvSpPr/>
          <p:nvPr/>
        </p:nvSpPr>
        <p:spPr>
          <a:xfrm>
            <a:off x="155959" y="4866501"/>
            <a:ext cx="7126320" cy="276999"/>
          </a:xfrm>
          <a:prstGeom prst="rect">
            <a:avLst/>
          </a:prstGeom>
        </p:spPr>
        <p:txBody>
          <a:bodyPr wrap="none">
            <a:spAutoFit/>
          </a:bodyPr>
          <a:lstStyle/>
          <a:p>
            <a:r>
              <a:rPr lang="en-US" sz="1200" dirty="0">
                <a:solidFill>
                  <a:srgbClr val="000000"/>
                </a:solidFill>
                <a:latin typeface="Arial"/>
              </a:rPr>
              <a:t>Source: </a:t>
            </a:r>
            <a:r>
              <a:rPr lang="en-US" sz="1200" dirty="0" err="1" smtClean="0">
                <a:solidFill>
                  <a:srgbClr val="000000"/>
                </a:solidFill>
                <a:latin typeface="Arial"/>
              </a:rPr>
              <a:t>oss.sonatype.org</a:t>
            </a:r>
            <a:r>
              <a:rPr lang="en-US" sz="1200" dirty="0" smtClean="0">
                <a:solidFill>
                  <a:srgbClr val="000000"/>
                </a:solidFill>
                <a:latin typeface="Arial"/>
              </a:rPr>
              <a:t> + spring powered data quality filtering.  (e.g. removing our own downloads).</a:t>
            </a:r>
            <a:endParaRPr lang="en-US" sz="1200" dirty="0">
              <a:solidFill>
                <a:srgbClr val="000000"/>
              </a:solidFill>
              <a:latin typeface="Arial"/>
            </a:endParaRPr>
          </a:p>
        </p:txBody>
      </p:sp>
      <p:sp>
        <p:nvSpPr>
          <p:cNvPr id="22" name="Rectangle 21"/>
          <p:cNvSpPr/>
          <p:nvPr/>
        </p:nvSpPr>
        <p:spPr>
          <a:xfrm>
            <a:off x="2362721" y="898469"/>
            <a:ext cx="4688152" cy="369332"/>
          </a:xfrm>
          <a:prstGeom prst="rect">
            <a:avLst/>
          </a:prstGeom>
        </p:spPr>
        <p:txBody>
          <a:bodyPr wrap="none">
            <a:spAutoFit/>
          </a:bodyPr>
          <a:lstStyle/>
          <a:p>
            <a:r>
              <a:rPr lang="en-US" dirty="0">
                <a:solidFill>
                  <a:srgbClr val="4C4C4C"/>
                </a:solidFill>
                <a:latin typeface="Arial"/>
              </a:rPr>
              <a:t>Monthly Maven </a:t>
            </a:r>
            <a:r>
              <a:rPr lang="en-US" dirty="0" smtClean="0">
                <a:solidFill>
                  <a:srgbClr val="4C4C4C"/>
                </a:solidFill>
                <a:latin typeface="Arial"/>
              </a:rPr>
              <a:t>downloads only (no </a:t>
            </a:r>
            <a:r>
              <a:rPr lang="en-US" dirty="0" err="1" smtClean="0">
                <a:solidFill>
                  <a:srgbClr val="4C4C4C"/>
                </a:solidFill>
                <a:latin typeface="Arial"/>
              </a:rPr>
              <a:t>jCenter</a:t>
            </a:r>
            <a:r>
              <a:rPr lang="en-US" dirty="0" smtClean="0">
                <a:solidFill>
                  <a:srgbClr val="4C4C4C"/>
                </a:solidFill>
                <a:latin typeface="Arial"/>
              </a:rPr>
              <a:t>)</a:t>
            </a:r>
          </a:p>
        </p:txBody>
      </p:sp>
      <p:graphicFrame>
        <p:nvGraphicFramePr>
          <p:cNvPr id="10" name="Chart 9"/>
          <p:cNvGraphicFramePr>
            <a:graphicFrameLocks/>
          </p:cNvGraphicFramePr>
          <p:nvPr>
            <p:extLst>
              <p:ext uri="{D42A27DB-BD31-4B8C-83A1-F6EECF244321}">
                <p14:modId xmlns:p14="http://schemas.microsoft.com/office/powerpoint/2010/main" val="4080224224"/>
              </p:ext>
            </p:extLst>
          </p:nvPr>
        </p:nvGraphicFramePr>
        <p:xfrm>
          <a:off x="197275" y="760229"/>
          <a:ext cx="8741744" cy="4165600"/>
        </p:xfrm>
        <a:graphic>
          <a:graphicData uri="http://schemas.openxmlformats.org/drawingml/2006/chart">
            <c:chart xmlns:c="http://schemas.openxmlformats.org/drawingml/2006/chart" xmlns:r="http://schemas.openxmlformats.org/officeDocument/2006/relationships" r:id="rId3"/>
          </a:graphicData>
        </a:graphic>
      </p:graphicFrame>
      <p:sp>
        <p:nvSpPr>
          <p:cNvPr id="18" name="Explosion 2 17"/>
          <p:cNvSpPr/>
          <p:nvPr/>
        </p:nvSpPr>
        <p:spPr>
          <a:xfrm rot="1682066">
            <a:off x="7883695" y="580874"/>
            <a:ext cx="895350" cy="833644"/>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19" name="TextBox 18"/>
          <p:cNvSpPr txBox="1"/>
          <p:nvPr/>
        </p:nvSpPr>
        <p:spPr>
          <a:xfrm>
            <a:off x="7709835" y="850505"/>
            <a:ext cx="1144270" cy="307777"/>
          </a:xfrm>
          <a:prstGeom prst="rect">
            <a:avLst/>
          </a:prstGeom>
          <a:noFill/>
        </p:spPr>
        <p:txBody>
          <a:bodyPr wrap="square" rtlCol="0">
            <a:spAutoFit/>
          </a:bodyPr>
          <a:lstStyle/>
          <a:p>
            <a:pPr algn="ctr"/>
            <a:r>
              <a:rPr lang="en-US" sz="1400" b="1" dirty="0" smtClean="0">
                <a:solidFill>
                  <a:srgbClr val="FFFFFF"/>
                </a:solidFill>
                <a:latin typeface="Arial"/>
              </a:rPr>
              <a:t>22.2M</a:t>
            </a:r>
          </a:p>
        </p:txBody>
      </p:sp>
    </p:spTree>
    <p:extLst>
      <p:ext uri="{BB962C8B-B14F-4D97-AF65-F5344CB8AC3E}">
        <p14:creationId xmlns:p14="http://schemas.microsoft.com/office/powerpoint/2010/main" val="419043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128711" y="1568256"/>
            <a:ext cx="4327770" cy="2800730"/>
          </a:xfrm>
          <a:prstGeom prst="rect">
            <a:avLst/>
          </a:prstGeom>
          <a:noFill/>
        </p:spPr>
        <p:txBody>
          <a:bodyPr wrap="square" lIns="91404" tIns="45702" rIns="91404" bIns="45702">
            <a:spAutoFit/>
          </a:bodyPr>
          <a:lstStyle/>
          <a:p>
            <a:pPr algn="ctr"/>
            <a:r>
              <a:rPr lang="en-US" sz="2200" dirty="0" smtClean="0">
                <a:solidFill>
                  <a:prstClr val="white"/>
                </a:solidFill>
                <a:latin typeface="Roboto Light"/>
                <a:cs typeface="Roboto Light"/>
              </a:rPr>
              <a:t>DevOps</a:t>
            </a:r>
          </a:p>
          <a:p>
            <a:pPr algn="ctr"/>
            <a:endParaRPr lang="en-US" sz="2200" dirty="0">
              <a:solidFill>
                <a:prstClr val="white"/>
              </a:solidFill>
              <a:latin typeface="Roboto Light"/>
              <a:cs typeface="Roboto Light"/>
            </a:endParaRPr>
          </a:p>
          <a:p>
            <a:pPr algn="ctr"/>
            <a:r>
              <a:rPr lang="en-US" sz="2200" dirty="0" smtClean="0">
                <a:solidFill>
                  <a:prstClr val="white"/>
                </a:solidFill>
                <a:latin typeface="Roboto Light"/>
                <a:cs typeface="Roboto Light"/>
              </a:rPr>
              <a:t>Spring Boot</a:t>
            </a:r>
          </a:p>
          <a:p>
            <a:pPr algn="ctr"/>
            <a:endParaRPr lang="en-US" sz="2200" dirty="0">
              <a:solidFill>
                <a:prstClr val="white"/>
              </a:solidFill>
              <a:latin typeface="Roboto Light"/>
              <a:cs typeface="Roboto Light"/>
            </a:endParaRPr>
          </a:p>
          <a:p>
            <a:pPr algn="ctr"/>
            <a:r>
              <a:rPr lang="en-US" sz="2200" dirty="0" smtClean="0">
                <a:solidFill>
                  <a:prstClr val="white"/>
                </a:solidFill>
                <a:latin typeface="Roboto Light"/>
                <a:cs typeface="Roboto Light"/>
              </a:rPr>
              <a:t>Modern Software</a:t>
            </a:r>
          </a:p>
          <a:p>
            <a:pPr algn="ctr"/>
            <a:endParaRPr lang="en-US" sz="2200" dirty="0" smtClean="0">
              <a:solidFill>
                <a:prstClr val="white"/>
              </a:solidFill>
              <a:latin typeface="Roboto Light"/>
              <a:cs typeface="Roboto Light"/>
            </a:endParaRPr>
          </a:p>
          <a:p>
            <a:pPr algn="ctr"/>
            <a:r>
              <a:rPr lang="en-US" sz="2200" dirty="0" smtClean="0">
                <a:solidFill>
                  <a:prstClr val="white"/>
                </a:solidFill>
                <a:latin typeface="Roboto Light"/>
                <a:cs typeface="Roboto Light"/>
              </a:rPr>
              <a:t>Talent shortage</a:t>
            </a:r>
          </a:p>
          <a:p>
            <a:pPr algn="ctr"/>
            <a:endParaRPr lang="en-US" sz="2200" dirty="0" smtClean="0">
              <a:solidFill>
                <a:prstClr val="white"/>
              </a:solidFill>
              <a:latin typeface="Roboto Light"/>
              <a:cs typeface="Roboto Light"/>
            </a:endParaRPr>
          </a:p>
        </p:txBody>
      </p:sp>
      <p:sp>
        <p:nvSpPr>
          <p:cNvPr id="4" name="TextBox 3"/>
          <p:cNvSpPr txBox="1"/>
          <p:nvPr/>
        </p:nvSpPr>
        <p:spPr>
          <a:xfrm>
            <a:off x="4180156" y="1582965"/>
            <a:ext cx="4327770" cy="2800730"/>
          </a:xfrm>
          <a:prstGeom prst="rect">
            <a:avLst/>
          </a:prstGeom>
          <a:noFill/>
        </p:spPr>
        <p:txBody>
          <a:bodyPr wrap="square" lIns="91404" tIns="45702" rIns="91404" bIns="45702">
            <a:spAutoFit/>
          </a:bodyPr>
          <a:lstStyle/>
          <a:p>
            <a:pPr algn="ctr"/>
            <a:r>
              <a:rPr lang="en-US" sz="2200" dirty="0" smtClean="0">
                <a:solidFill>
                  <a:schemeClr val="bg1"/>
                </a:solidFill>
                <a:latin typeface="Roboto Light"/>
                <a:cs typeface="Roboto Light"/>
              </a:rPr>
              <a:t>25% of Global 2000</a:t>
            </a:r>
          </a:p>
          <a:p>
            <a:pPr algn="ctr"/>
            <a:endParaRPr lang="en-US" sz="2200" dirty="0">
              <a:solidFill>
                <a:schemeClr val="bg1"/>
              </a:solidFill>
              <a:latin typeface="Roboto Light"/>
              <a:cs typeface="Roboto Light"/>
            </a:endParaRPr>
          </a:p>
          <a:p>
            <a:pPr algn="ctr"/>
            <a:r>
              <a:rPr lang="en-US" sz="2200" dirty="0" smtClean="0">
                <a:solidFill>
                  <a:schemeClr val="bg1"/>
                </a:solidFill>
                <a:latin typeface="Roboto Light"/>
                <a:cs typeface="Roboto Light"/>
              </a:rPr>
              <a:t>&gt;22M </a:t>
            </a:r>
            <a:r>
              <a:rPr lang="en-US" sz="2200" dirty="0" smtClean="0">
                <a:solidFill>
                  <a:schemeClr val="bg1"/>
                </a:solidFill>
                <a:latin typeface="Roboto Light"/>
                <a:cs typeface="Roboto Light"/>
              </a:rPr>
              <a:t>downloads/month</a:t>
            </a:r>
          </a:p>
          <a:p>
            <a:pPr algn="ctr"/>
            <a:endParaRPr lang="en-US" sz="2200" dirty="0" smtClean="0">
              <a:solidFill>
                <a:schemeClr val="bg1"/>
              </a:solidFill>
              <a:latin typeface="Roboto Light"/>
              <a:cs typeface="Roboto Light"/>
            </a:endParaRPr>
          </a:p>
          <a:p>
            <a:pPr algn="ctr"/>
            <a:r>
              <a:rPr lang="en-US" sz="2200" dirty="0" smtClean="0">
                <a:solidFill>
                  <a:schemeClr val="bg1"/>
                </a:solidFill>
                <a:latin typeface="Roboto Light"/>
                <a:cs typeface="Roboto Light"/>
              </a:rPr>
              <a:t>Cloud Native </a:t>
            </a:r>
          </a:p>
          <a:p>
            <a:pPr algn="ctr"/>
            <a:endParaRPr lang="en-US" sz="2200" dirty="0">
              <a:solidFill>
                <a:schemeClr val="bg1"/>
              </a:solidFill>
              <a:latin typeface="Roboto Light"/>
              <a:cs typeface="Roboto Light"/>
            </a:endParaRPr>
          </a:p>
          <a:p>
            <a:pPr algn="ctr"/>
            <a:r>
              <a:rPr lang="en-US" sz="2200" dirty="0" smtClean="0">
                <a:solidFill>
                  <a:schemeClr val="bg1"/>
                </a:solidFill>
                <a:latin typeface="Roboto Light"/>
                <a:cs typeface="Roboto Light"/>
              </a:rPr>
              <a:t>Continuous Innovation</a:t>
            </a:r>
            <a:endParaRPr lang="en-US" sz="2200" dirty="0">
              <a:solidFill>
                <a:schemeClr val="bg1"/>
              </a:solidFill>
              <a:latin typeface="Roboto Light"/>
              <a:cs typeface="Roboto Light"/>
            </a:endParaRPr>
          </a:p>
          <a:p>
            <a:pPr algn="ctr"/>
            <a:endParaRPr lang="en-US" sz="2200" dirty="0" smtClean="0">
              <a:solidFill>
                <a:schemeClr val="bg1"/>
              </a:solidFill>
              <a:latin typeface="Roboto Light"/>
              <a:cs typeface="Roboto Light"/>
            </a:endParaRPr>
          </a:p>
        </p:txBody>
      </p:sp>
      <p:sp>
        <p:nvSpPr>
          <p:cNvPr id="5" name="TextBox 4"/>
          <p:cNvSpPr txBox="1"/>
          <p:nvPr/>
        </p:nvSpPr>
        <p:spPr>
          <a:xfrm>
            <a:off x="1853438" y="396768"/>
            <a:ext cx="5353812" cy="707850"/>
          </a:xfrm>
          <a:prstGeom prst="rect">
            <a:avLst/>
          </a:prstGeom>
          <a:noFill/>
        </p:spPr>
        <p:txBody>
          <a:bodyPr wrap="square" lIns="91404" tIns="45702" rIns="91404" bIns="45702">
            <a:spAutoFit/>
          </a:bodyPr>
          <a:lstStyle/>
          <a:p>
            <a:pPr algn="ctr" defTabSz="914400">
              <a:defRPr/>
            </a:pPr>
            <a:r>
              <a:rPr lang="en-US" sz="4000" kern="0" dirty="0" smtClean="0">
                <a:solidFill>
                  <a:schemeClr val="bg1"/>
                </a:solidFill>
                <a:latin typeface="Arial"/>
                <a:ea typeface="Arial"/>
                <a:cs typeface="Arial"/>
                <a:sym typeface="Arial"/>
                <a:rtl val="0"/>
              </a:rPr>
              <a:t>The future…is here </a:t>
            </a:r>
            <a:endParaRPr lang="en-US" sz="4000" kern="0" dirty="0">
              <a:solidFill>
                <a:schemeClr val="accent2">
                  <a:lumMod val="75000"/>
                </a:schemeClr>
              </a:solidFill>
              <a:latin typeface="Arial"/>
              <a:ea typeface="Arial"/>
              <a:cs typeface="Arial"/>
              <a:sym typeface="Arial"/>
              <a:rtl val="0"/>
            </a:endParaRPr>
          </a:p>
        </p:txBody>
      </p:sp>
      <p:sp>
        <p:nvSpPr>
          <p:cNvPr id="6" name="Slide Number Placeholder 1"/>
          <p:cNvSpPr>
            <a:spLocks noGrp="1"/>
          </p:cNvSpPr>
          <p:nvPr>
            <p:ph type="sldNum" sz="quarter" idx="4294967295"/>
          </p:nvPr>
        </p:nvSpPr>
        <p:spPr>
          <a:xfrm>
            <a:off x="524348" y="4651813"/>
            <a:ext cx="2133600" cy="274637"/>
          </a:xfrm>
          <a:prstGeom prst="rect">
            <a:avLst/>
          </a:prstGeom>
        </p:spPr>
        <p:txBody>
          <a:bodyPr/>
          <a:lstStyle/>
          <a:p>
            <a:fld id="{ADA07C09-8A41-3B46-A636-3955072BBB4F}" type="slidenum">
              <a:rPr lang="en-US" smtClean="0"/>
              <a:pPr/>
              <a:t>42</a:t>
            </a:fld>
            <a:endParaRPr lang="en-US"/>
          </a:p>
        </p:txBody>
      </p:sp>
    </p:spTree>
    <p:extLst>
      <p:ext uri="{BB962C8B-B14F-4D97-AF65-F5344CB8AC3E}">
        <p14:creationId xmlns:p14="http://schemas.microsoft.com/office/powerpoint/2010/main" val="1368099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defTabSz="914400"/>
            <a:endParaRPr lang="en-US" sz="1400" kern="0">
              <a:solidFill>
                <a:srgbClr val="009A91"/>
              </a:solidFill>
              <a:latin typeface="Arial"/>
              <a:sym typeface="Arial"/>
              <a:rtl val="0"/>
            </a:endParaRPr>
          </a:p>
        </p:txBody>
      </p:sp>
      <p:sp>
        <p:nvSpPr>
          <p:cNvPr id="15" name="Title 1"/>
          <p:cNvSpPr txBox="1">
            <a:spLocks/>
          </p:cNvSpPr>
          <p:nvPr/>
        </p:nvSpPr>
        <p:spPr bwMode="gray">
          <a:xfrm>
            <a:off x="2800846" y="1488452"/>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a:solidFill>
                  <a:srgbClr val="283D49"/>
                </a:solidFill>
                <a:sym typeface="Arial"/>
                <a:rtl val="0"/>
              </a:rPr>
              <a:t>Q&amp;A</a:t>
            </a:r>
          </a:p>
        </p:txBody>
      </p:sp>
      <p:pic>
        <p:nvPicPr>
          <p:cNvPr id="5" name="Picture 4" descr="Pivotal_TealOnWhite_RGB-2.eps"/>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3878414" y="3250274"/>
            <a:ext cx="1493010" cy="349555"/>
          </a:xfrm>
          <a:prstGeom prst="rect">
            <a:avLst/>
          </a:prstGeom>
        </p:spPr>
      </p:pic>
    </p:spTree>
    <p:extLst>
      <p:ext uri="{BB962C8B-B14F-4D97-AF65-F5344CB8AC3E}">
        <p14:creationId xmlns:p14="http://schemas.microsoft.com/office/powerpoint/2010/main" val="159840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dirty="0"/>
          </a:p>
        </p:txBody>
      </p:sp>
      <p:sp>
        <p:nvSpPr>
          <p:cNvPr id="4" name="Text Placeholder 3"/>
          <p:cNvSpPr>
            <a:spLocks noGrp="1"/>
          </p:cNvSpPr>
          <p:nvPr>
            <p:ph type="body" idx="2"/>
          </p:nvPr>
        </p:nvSpPr>
        <p:spPr>
          <a:xfrm>
            <a:off x="289149" y="1214375"/>
            <a:ext cx="8488343" cy="3231000"/>
          </a:xfrm>
        </p:spPr>
        <p:txBody>
          <a:bodyPr/>
          <a:lstStyle/>
          <a:p>
            <a:pPr indent="0" algn="ctr">
              <a:buNone/>
            </a:pPr>
            <a:r>
              <a:rPr lang="en-US" sz="4000" dirty="0" err="1"/>
              <a:t>tl;dr</a:t>
            </a:r>
            <a:endParaRPr lang="en-US" sz="4000" dirty="0"/>
          </a:p>
          <a:p>
            <a:pPr indent="0" algn="ctr">
              <a:buNone/>
            </a:pPr>
            <a:r>
              <a:rPr lang="en-US" sz="4000" dirty="0"/>
              <a:t>you are building a software company</a:t>
            </a:r>
          </a:p>
          <a:p>
            <a:pPr indent="0" algn="ctr">
              <a:buNone/>
            </a:pPr>
            <a:r>
              <a:rPr lang="en-US" sz="4000" dirty="0"/>
              <a:t>or losing to someone who is</a:t>
            </a:r>
            <a:endParaRPr lang="en-US" sz="4000" dirty="0"/>
          </a:p>
        </p:txBody>
      </p:sp>
    </p:spTree>
    <p:extLst>
      <p:ext uri="{BB962C8B-B14F-4D97-AF65-F5344CB8AC3E}">
        <p14:creationId xmlns:p14="http://schemas.microsoft.com/office/powerpoint/2010/main" val="27698995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dirty="0"/>
          </a:p>
        </p:txBody>
      </p:sp>
      <p:sp>
        <p:nvSpPr>
          <p:cNvPr id="4" name="Text Placeholder 3"/>
          <p:cNvSpPr>
            <a:spLocks noGrp="1"/>
          </p:cNvSpPr>
          <p:nvPr>
            <p:ph type="body" idx="2"/>
          </p:nvPr>
        </p:nvSpPr>
        <p:spPr>
          <a:xfrm>
            <a:off x="289149" y="1214375"/>
            <a:ext cx="8488343" cy="3231000"/>
          </a:xfrm>
        </p:spPr>
        <p:txBody>
          <a:bodyPr/>
          <a:lstStyle/>
          <a:p>
            <a:pPr indent="0" algn="ctr">
              <a:buNone/>
            </a:pPr>
            <a:r>
              <a:rPr lang="en-US" sz="4000" dirty="0" err="1"/>
              <a:t>tl;dr</a:t>
            </a:r>
            <a:endParaRPr lang="en-US" sz="4000" dirty="0"/>
          </a:p>
          <a:p>
            <a:pPr indent="0" algn="ctr">
              <a:buNone/>
            </a:pPr>
            <a:r>
              <a:rPr lang="en-US" sz="4000" dirty="0"/>
              <a:t>you are continuously delivering </a:t>
            </a:r>
            <a:r>
              <a:rPr lang="en-US" sz="4000" dirty="0" err="1"/>
              <a:t>microservices</a:t>
            </a:r>
            <a:endParaRPr lang="en-US" sz="4000" dirty="0"/>
          </a:p>
          <a:p>
            <a:pPr indent="0" algn="ctr">
              <a:buNone/>
            </a:pPr>
            <a:r>
              <a:rPr lang="en-US" sz="4000" dirty="0"/>
              <a:t>or losing to someone who is</a:t>
            </a:r>
            <a:endParaRPr lang="en-US" sz="4000" dirty="0"/>
          </a:p>
        </p:txBody>
      </p:sp>
    </p:spTree>
    <p:extLst>
      <p:ext uri="{BB962C8B-B14F-4D97-AF65-F5344CB8AC3E}">
        <p14:creationId xmlns:p14="http://schemas.microsoft.com/office/powerpoint/2010/main" val="285456213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p:txBody>
          <a:bodyPr/>
          <a:lstStyle/>
          <a:p>
            <a:pPr lvl="0"/>
            <a:r>
              <a:rPr lang="en-US" dirty="0" smtClean="0">
                <a:solidFill>
                  <a:schemeClr val="tx2"/>
                </a:solidFill>
              </a:rPr>
              <a:t>Cloud native and </a:t>
            </a:r>
            <a:r>
              <a:rPr lang="en-US" dirty="0" err="1" smtClean="0">
                <a:solidFill>
                  <a:schemeClr val="tx2"/>
                </a:solidFill>
              </a:rPr>
              <a:t>microservice</a:t>
            </a:r>
            <a:r>
              <a:rPr lang="en-US" dirty="0" smtClean="0">
                <a:solidFill>
                  <a:schemeClr val="tx2"/>
                </a:solidFill>
              </a:rPr>
              <a:t> models are moving into the Fortune 500</a:t>
            </a:r>
            <a:endParaRPr lang="en-US" dirty="0">
              <a:sym typeface="Helvetica Neue"/>
            </a:endParaRPr>
          </a:p>
        </p:txBody>
      </p:sp>
      <p:sp>
        <p:nvSpPr>
          <p:cNvPr id="488" name="Shape 488"/>
          <p:cNvSpPr/>
          <p:nvPr/>
        </p:nvSpPr>
        <p:spPr>
          <a:xfrm>
            <a:off x="4801148" y="1374580"/>
            <a:ext cx="3937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Arial"/>
                <a:ea typeface="Helvetica Neue"/>
                <a:cs typeface="Arial"/>
                <a:sym typeface="Helvetica Neue"/>
              </a:rPr>
              <a:t>“Two people built an app and got it into the App Store in five weeks” </a:t>
            </a:r>
          </a:p>
        </p:txBody>
      </p:sp>
      <p:sp>
        <p:nvSpPr>
          <p:cNvPr id="489" name="Shape 489"/>
          <p:cNvSpPr/>
          <p:nvPr/>
        </p:nvSpPr>
        <p:spPr>
          <a:xfrm>
            <a:off x="521438" y="1368654"/>
            <a:ext cx="4572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Arial"/>
                <a:ea typeface="Helvetica Neue"/>
                <a:cs typeface="Arial"/>
                <a:sym typeface="Helvetica Neue"/>
              </a:rPr>
              <a:t>“I said to my vendors, I don’t want five years ago. I want five years from now. </a:t>
            </a:r>
          </a:p>
        </p:txBody>
      </p:sp>
      <p:sp>
        <p:nvSpPr>
          <p:cNvPr id="490" name="Shape 490"/>
          <p:cNvSpPr/>
          <p:nvPr/>
        </p:nvSpPr>
        <p:spPr>
          <a:xfrm>
            <a:off x="750750" y="3145185"/>
            <a:ext cx="7642498"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Arial"/>
                <a:ea typeface="Helvetica Neue"/>
                <a:cs typeface="Arial"/>
                <a:sym typeface="Helvetica Neue"/>
              </a:rPr>
              <a:t>“The adopters we speak to today, like GE, HP, </a:t>
            </a:r>
            <a:r>
              <a:rPr lang="en-US" sz="1800" b="0" i="0" u="none" strike="noStrike" cap="none" baseline="0" dirty="0" err="1">
                <a:solidFill>
                  <a:schemeClr val="dk1"/>
                </a:solidFill>
                <a:latin typeface="Arial"/>
                <a:ea typeface="Helvetica Neue"/>
                <a:cs typeface="Arial"/>
                <a:sym typeface="Helvetica Neue"/>
              </a:rPr>
              <a:t>Equinix</a:t>
            </a:r>
            <a:r>
              <a:rPr lang="en-US" sz="1800" b="0" i="0" u="none" strike="noStrike" cap="none" baseline="0" dirty="0">
                <a:solidFill>
                  <a:schemeClr val="dk1"/>
                </a:solidFill>
                <a:latin typeface="Arial"/>
                <a:ea typeface="Helvetica Neue"/>
                <a:cs typeface="Arial"/>
                <a:sym typeface="Helvetica Neue"/>
              </a:rPr>
              <a:t>, PayPal, Capital One, Goldman Sachs, </a:t>
            </a:r>
            <a:r>
              <a:rPr lang="en-US" sz="1800" b="0" i="0" u="none" strike="noStrike" cap="none" baseline="0" dirty="0" err="1">
                <a:solidFill>
                  <a:schemeClr val="dk1"/>
                </a:solidFill>
                <a:latin typeface="Arial"/>
                <a:ea typeface="Helvetica Neue"/>
                <a:cs typeface="Arial"/>
                <a:sym typeface="Helvetica Neue"/>
              </a:rPr>
              <a:t>Airbnb</a:t>
            </a:r>
            <a:r>
              <a:rPr lang="en-US" sz="1800" b="0" i="0" u="none" strike="noStrike" cap="none" baseline="0" dirty="0">
                <a:solidFill>
                  <a:schemeClr val="dk1"/>
                </a:solidFill>
                <a:latin typeface="Arial"/>
                <a:ea typeface="Helvetica Neue"/>
                <a:cs typeface="Arial"/>
                <a:sym typeface="Helvetica Neue"/>
              </a:rPr>
              <a:t>, </a:t>
            </a:r>
            <a:r>
              <a:rPr lang="en-US" sz="1800" b="0" i="0" u="none" strike="noStrike" cap="none" baseline="0" dirty="0" err="1">
                <a:solidFill>
                  <a:schemeClr val="dk1"/>
                </a:solidFill>
                <a:latin typeface="Arial"/>
                <a:ea typeface="Helvetica Neue"/>
                <a:cs typeface="Arial"/>
                <a:sym typeface="Helvetica Neue"/>
              </a:rPr>
              <a:t>Medallia</a:t>
            </a:r>
            <a:r>
              <a:rPr lang="en-US" sz="1800" b="0" i="0" u="none" strike="noStrike" cap="none" baseline="0" dirty="0">
                <a:solidFill>
                  <a:schemeClr val="dk1"/>
                </a:solidFill>
                <a:latin typeface="Arial"/>
                <a:ea typeface="Helvetica Neue"/>
                <a:cs typeface="Arial"/>
                <a:sym typeface="Helvetica Neue"/>
              </a:rPr>
              <a:t>, Square, and </a:t>
            </a:r>
            <a:r>
              <a:rPr lang="en-US" sz="1800" b="0" i="0" u="none" strike="noStrike" cap="none" baseline="0" dirty="0" err="1">
                <a:solidFill>
                  <a:schemeClr val="dk1"/>
                </a:solidFill>
                <a:latin typeface="Arial"/>
                <a:ea typeface="Helvetica Neue"/>
                <a:cs typeface="Arial"/>
                <a:sym typeface="Helvetica Neue"/>
              </a:rPr>
              <a:t>Xoom</a:t>
            </a:r>
            <a:r>
              <a:rPr lang="en-US" sz="1800" b="0" i="0" u="none" strike="noStrike" cap="none" baseline="0" dirty="0">
                <a:solidFill>
                  <a:schemeClr val="dk1"/>
                </a:solidFill>
                <a:latin typeface="Arial"/>
                <a:ea typeface="Helvetica Neue"/>
                <a:cs typeface="Arial"/>
                <a:sym typeface="Helvetica Neue"/>
              </a:rPr>
              <a:t> say that microservices are well worth the tradeoffs.” </a:t>
            </a:r>
          </a:p>
        </p:txBody>
      </p:sp>
      <p:pic>
        <p:nvPicPr>
          <p:cNvPr id="491" name="Shape 491"/>
          <p:cNvPicPr preferRelativeResize="0"/>
          <p:nvPr/>
        </p:nvPicPr>
        <p:blipFill rotWithShape="1">
          <a:blip r:embed="rId3">
            <a:alphaModFix/>
          </a:blip>
          <a:srcRect/>
          <a:stretch/>
        </p:blipFill>
        <p:spPr>
          <a:xfrm>
            <a:off x="1932507" y="2065816"/>
            <a:ext cx="1465932" cy="593217"/>
          </a:xfrm>
          <a:prstGeom prst="rect">
            <a:avLst/>
          </a:prstGeom>
          <a:noFill/>
          <a:ln>
            <a:noFill/>
          </a:ln>
        </p:spPr>
      </p:pic>
      <p:pic>
        <p:nvPicPr>
          <p:cNvPr id="492" name="Shape 492"/>
          <p:cNvPicPr preferRelativeResize="0"/>
          <p:nvPr/>
        </p:nvPicPr>
        <p:blipFill rotWithShape="1">
          <a:blip r:embed="rId4">
            <a:alphaModFix/>
          </a:blip>
          <a:srcRect/>
          <a:stretch/>
        </p:blipFill>
        <p:spPr>
          <a:xfrm>
            <a:off x="5795303" y="2167783"/>
            <a:ext cx="1531738" cy="312717"/>
          </a:xfrm>
          <a:prstGeom prst="rect">
            <a:avLst/>
          </a:prstGeom>
          <a:noFill/>
          <a:ln>
            <a:noFill/>
          </a:ln>
        </p:spPr>
      </p:pic>
      <p:pic>
        <p:nvPicPr>
          <p:cNvPr id="493" name="Shape 493"/>
          <p:cNvPicPr preferRelativeResize="0"/>
          <p:nvPr/>
        </p:nvPicPr>
        <p:blipFill rotWithShape="1">
          <a:blip r:embed="rId5">
            <a:alphaModFix/>
          </a:blip>
          <a:srcRect/>
          <a:stretch/>
        </p:blipFill>
        <p:spPr>
          <a:xfrm>
            <a:off x="3079481" y="4073368"/>
            <a:ext cx="2985037" cy="557603"/>
          </a:xfrm>
          <a:prstGeom prst="rect">
            <a:avLst/>
          </a:prstGeom>
          <a:noFill/>
          <a:ln>
            <a:noFill/>
          </a:ln>
        </p:spPr>
      </p:pic>
    </p:spTree>
    <p:extLst>
      <p:ext uri="{BB962C8B-B14F-4D97-AF65-F5344CB8AC3E}">
        <p14:creationId xmlns:p14="http://schemas.microsoft.com/office/powerpoint/2010/main" val="70492450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9" name="TextBox 8"/>
          <p:cNvSpPr txBox="1"/>
          <p:nvPr/>
        </p:nvSpPr>
        <p:spPr>
          <a:xfrm>
            <a:off x="376314" y="559968"/>
            <a:ext cx="8538307" cy="938682"/>
          </a:xfrm>
          <a:prstGeom prst="rect">
            <a:avLst/>
          </a:prstGeom>
          <a:noFill/>
        </p:spPr>
        <p:txBody>
          <a:bodyPr wrap="square" lIns="91404" tIns="45702" rIns="91404" bIns="45702" rtlCol="0">
            <a:spAutoFit/>
          </a:bodyPr>
          <a:lstStyle/>
          <a:p>
            <a:pPr algn="ctr" defTabSz="914400"/>
            <a:r>
              <a:rPr lang="en-US" sz="5500" kern="0" dirty="0" smtClean="0">
                <a:solidFill>
                  <a:srgbClr val="FFFFFF"/>
                </a:solidFill>
                <a:latin typeface="Arial"/>
                <a:ea typeface="Arial"/>
                <a:cs typeface="Arial"/>
                <a:sym typeface="Arial"/>
                <a:rtl val="0"/>
              </a:rPr>
              <a:t>Becoming Cloud Native</a:t>
            </a:r>
            <a:endParaRPr lang="en-US" sz="5500" kern="0" dirty="0">
              <a:solidFill>
                <a:srgbClr val="FFFFFF"/>
              </a:solidFill>
              <a:latin typeface="Arial"/>
              <a:ea typeface="Arial"/>
              <a:cs typeface="Arial"/>
              <a:sym typeface="Arial"/>
              <a:rtl val="0"/>
            </a:endParaRPr>
          </a:p>
        </p:txBody>
      </p:sp>
    </p:spTree>
    <p:extLst>
      <p:ext uri="{BB962C8B-B14F-4D97-AF65-F5344CB8AC3E}">
        <p14:creationId xmlns:p14="http://schemas.microsoft.com/office/powerpoint/2010/main" val="3797811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300"/>
          <p:cNvGraphicFramePr/>
          <p:nvPr>
            <p:extLst>
              <p:ext uri="{D42A27DB-BD31-4B8C-83A1-F6EECF244321}">
                <p14:modId xmlns:p14="http://schemas.microsoft.com/office/powerpoint/2010/main" val="3540128047"/>
              </p:ext>
            </p:extLst>
          </p:nvPr>
        </p:nvGraphicFramePr>
        <p:xfrm>
          <a:off x="1576792" y="1457079"/>
          <a:ext cx="7134278" cy="3074880"/>
        </p:xfrm>
        <a:graphic>
          <a:graphicData uri="http://schemas.openxmlformats.org/drawingml/2006/chart">
            <c:chart xmlns:c="http://schemas.openxmlformats.org/drawingml/2006/chart" xmlns:r="http://schemas.openxmlformats.org/officeDocument/2006/relationships" r:id="rId3"/>
          </a:graphicData>
        </a:graphic>
      </p:graphicFrame>
      <p:sp>
        <p:nvSpPr>
          <p:cNvPr id="31" name="Shape 2301"/>
          <p:cNvSpPr/>
          <p:nvPr/>
        </p:nvSpPr>
        <p:spPr>
          <a:xfrm>
            <a:off x="3189888" y="4909543"/>
            <a:ext cx="2667397" cy="146194"/>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2400"/>
            </a:lvl1pPr>
          </a:lstStyle>
          <a:p>
            <a:pPr algn="ctr" defTabSz="309499">
              <a:defRPr sz="1800"/>
            </a:pPr>
            <a:r>
              <a:rPr sz="700" kern="0" dirty="0">
                <a:solidFill>
                  <a:srgbClr val="4C4C4C"/>
                </a:solidFill>
                <a:latin typeface="Arial"/>
                <a:ea typeface="Helvetica Light"/>
                <a:cs typeface="Arial"/>
                <a:sym typeface="Helvetica Light"/>
                <a:rtl val="0"/>
              </a:rPr>
              <a:t>Sources: “Electric Cloud LinkedIn Survey to software developers”</a:t>
            </a:r>
          </a:p>
        </p:txBody>
      </p:sp>
      <p:grpSp>
        <p:nvGrpSpPr>
          <p:cNvPr id="32" name="Group 31"/>
          <p:cNvGrpSpPr/>
          <p:nvPr/>
        </p:nvGrpSpPr>
        <p:grpSpPr>
          <a:xfrm>
            <a:off x="990975" y="1744101"/>
            <a:ext cx="1928466" cy="1522273"/>
            <a:chOff x="607174" y="1893682"/>
            <a:chExt cx="2408836" cy="1901463"/>
          </a:xfrm>
        </p:grpSpPr>
        <p:sp>
          <p:nvSpPr>
            <p:cNvPr id="33" name="TextBox 32"/>
            <p:cNvSpPr txBox="1"/>
            <p:nvPr/>
          </p:nvSpPr>
          <p:spPr>
            <a:xfrm>
              <a:off x="607174" y="2652410"/>
              <a:ext cx="2408836" cy="3395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sz="1100" kern="0" dirty="0">
                  <a:solidFill>
                    <a:srgbClr val="4C4C4C"/>
                  </a:solidFill>
                  <a:latin typeface="Arial"/>
                  <a:ea typeface="Helvetica Light"/>
                  <a:cs typeface="Arial"/>
                  <a:sym typeface="Helvetica Light"/>
                  <a:rtl val="0"/>
                </a:rPr>
                <a:t>Administrative tasks</a:t>
              </a:r>
            </a:p>
          </p:txBody>
        </p:sp>
        <p:sp>
          <p:nvSpPr>
            <p:cNvPr id="34" name="TextBox 33"/>
            <p:cNvSpPr txBox="1"/>
            <p:nvPr/>
          </p:nvSpPr>
          <p:spPr>
            <a:xfrm>
              <a:off x="607174" y="1893682"/>
              <a:ext cx="2408836" cy="3395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sz="1100" kern="0" dirty="0">
                  <a:solidFill>
                    <a:srgbClr val="4C4C4C"/>
                  </a:solidFill>
                  <a:latin typeface="Arial"/>
                  <a:ea typeface="Helvetica Light"/>
                  <a:cs typeface="Arial"/>
                  <a:sym typeface="Helvetica Light"/>
                  <a:rtl val="0"/>
                </a:rPr>
                <a:t>Design and Coding</a:t>
              </a:r>
            </a:p>
          </p:txBody>
        </p:sp>
        <p:sp>
          <p:nvSpPr>
            <p:cNvPr id="35" name="TextBox 34"/>
            <p:cNvSpPr txBox="1"/>
            <p:nvPr/>
          </p:nvSpPr>
          <p:spPr>
            <a:xfrm>
              <a:off x="607174" y="2264115"/>
              <a:ext cx="2408836" cy="3395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sz="1100" kern="0" dirty="0">
                  <a:solidFill>
                    <a:srgbClr val="4C4C4C"/>
                  </a:solidFill>
                  <a:latin typeface="Arial"/>
                  <a:ea typeface="Helvetica Light"/>
                  <a:cs typeface="Arial"/>
                  <a:sym typeface="Helvetica Light"/>
                  <a:rtl val="0"/>
                </a:rPr>
                <a:t>Brainstorming</a:t>
              </a:r>
            </a:p>
          </p:txBody>
        </p:sp>
        <p:sp>
          <p:nvSpPr>
            <p:cNvPr id="36" name="TextBox 35"/>
            <p:cNvSpPr txBox="1"/>
            <p:nvPr/>
          </p:nvSpPr>
          <p:spPr>
            <a:xfrm>
              <a:off x="607174" y="3455572"/>
              <a:ext cx="2408836" cy="3395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sz="1100" kern="0" dirty="0">
                  <a:solidFill>
                    <a:srgbClr val="4C4C4C"/>
                  </a:solidFill>
                  <a:latin typeface="Arial"/>
                  <a:ea typeface="Helvetica Light"/>
                  <a:cs typeface="Arial"/>
                  <a:sym typeface="Helvetica Light"/>
                  <a:rtl val="0"/>
                </a:rPr>
                <a:t>Waiting for Test/Build</a:t>
              </a:r>
            </a:p>
          </p:txBody>
        </p:sp>
        <p:sp>
          <p:nvSpPr>
            <p:cNvPr id="37" name="TextBox 36"/>
            <p:cNvSpPr txBox="1"/>
            <p:nvPr/>
          </p:nvSpPr>
          <p:spPr>
            <a:xfrm>
              <a:off x="607174" y="3043474"/>
              <a:ext cx="2408836" cy="3395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sz="1100" kern="0" dirty="0">
                  <a:solidFill>
                    <a:srgbClr val="4C4C4C"/>
                  </a:solidFill>
                  <a:latin typeface="Arial"/>
                  <a:ea typeface="Helvetica Light"/>
                  <a:cs typeface="Arial"/>
                  <a:sym typeface="Helvetica Light"/>
                  <a:rtl val="0"/>
                </a:rPr>
                <a:t>Managing Environments </a:t>
              </a:r>
            </a:p>
          </p:txBody>
        </p:sp>
      </p:grpSp>
      <p:sp>
        <p:nvSpPr>
          <p:cNvPr id="38" name="TextBox 37"/>
          <p:cNvSpPr txBox="1"/>
          <p:nvPr/>
        </p:nvSpPr>
        <p:spPr>
          <a:xfrm>
            <a:off x="3475975" y="3722658"/>
            <a:ext cx="2910795"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200" b="1" i="0" u="none" strike="noStrike" cap="none" spc="0" normalizeH="0" baseline="0" dirty="0" smtClean="0">
                <a:ln>
                  <a:noFill/>
                </a:ln>
                <a:solidFill>
                  <a:srgbClr val="4C4C4C"/>
                </a:solidFill>
                <a:effectLst/>
                <a:uFillTx/>
                <a:latin typeface="Arial"/>
                <a:ea typeface="+mn-ea"/>
                <a:cs typeface="Arial"/>
                <a:sym typeface="Helvetica Light"/>
              </a:rPr>
              <a:t>Average Hours/Week</a:t>
            </a:r>
            <a:endParaRPr kumimoji="0" lang="en-US" sz="1200" b="1" i="0" u="none" strike="noStrike" cap="none" spc="0" normalizeH="0" baseline="0" dirty="0">
              <a:ln>
                <a:noFill/>
              </a:ln>
              <a:solidFill>
                <a:srgbClr val="4C4C4C"/>
              </a:solidFill>
              <a:effectLst/>
              <a:uFillTx/>
              <a:latin typeface="Arial"/>
              <a:ea typeface="+mn-ea"/>
              <a:cs typeface="Arial"/>
              <a:sym typeface="Helvetica Light"/>
            </a:endParaRPr>
          </a:p>
        </p:txBody>
      </p:sp>
      <p:sp>
        <p:nvSpPr>
          <p:cNvPr id="39" name="Title 38"/>
          <p:cNvSpPr>
            <a:spLocks noGrp="1"/>
          </p:cNvSpPr>
          <p:nvPr>
            <p:ph type="title"/>
          </p:nvPr>
        </p:nvSpPr>
        <p:spPr>
          <a:xfrm>
            <a:off x="113722" y="149918"/>
            <a:ext cx="6433128" cy="976107"/>
          </a:xfrm>
        </p:spPr>
        <p:txBody>
          <a:bodyPr/>
          <a:lstStyle/>
          <a:p>
            <a:pPr>
              <a:spcAft>
                <a:spcPts val="300"/>
              </a:spcAft>
            </a:pPr>
            <a:r>
              <a:rPr lang="en-US" dirty="0">
                <a:solidFill>
                  <a:schemeClr val="tx2"/>
                </a:solidFill>
              </a:rPr>
              <a:t>Software developers spend too much time </a:t>
            </a:r>
            <a:r>
              <a:rPr lang="en-US" dirty="0"/>
              <a:t>NOT writing software</a:t>
            </a:r>
            <a:endParaRPr lang="en-US" dirty="0">
              <a:latin typeface="Georgia"/>
              <a:cs typeface="Georgia"/>
            </a:endParaRPr>
          </a:p>
        </p:txBody>
      </p:sp>
      <p:sp>
        <p:nvSpPr>
          <p:cNvPr id="41"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9</a:t>
            </a:fld>
            <a:endParaRPr lang="en-US"/>
          </a:p>
        </p:txBody>
      </p:sp>
      <p:sp>
        <p:nvSpPr>
          <p:cNvPr id="13" name="Shape 2308"/>
          <p:cNvSpPr/>
          <p:nvPr/>
        </p:nvSpPr>
        <p:spPr>
          <a:xfrm>
            <a:off x="1248938" y="2310895"/>
            <a:ext cx="6160720" cy="1037628"/>
          </a:xfrm>
          <a:prstGeom prst="rect">
            <a:avLst/>
          </a:prstGeom>
          <a:ln w="38100">
            <a:solidFill>
              <a:schemeClr val="accent1">
                <a:alpha val="78000"/>
              </a:schemeClr>
            </a:solidFill>
            <a:prstDash val="sysDash"/>
            <a:miter lim="400000"/>
          </a:ln>
        </p:spPr>
        <p:txBody>
          <a:bodyPr lIns="0" tIns="0" rIns="0" bIns="0" anchor="ctr"/>
          <a:lstStyle/>
          <a:p>
            <a:pPr algn="ctr" defTabSz="309499">
              <a:defRPr sz="3200"/>
            </a:pPr>
            <a:endParaRPr sz="1200" kern="0" dirty="0">
              <a:solidFill>
                <a:sysClr val="windowText" lastClr="000000"/>
              </a:solidFill>
              <a:latin typeface="Helvetica Light"/>
              <a:ea typeface="Helvetica Light"/>
              <a:cs typeface="Helvetica Light"/>
              <a:sym typeface="Helvetica Light"/>
              <a:rtl val="0"/>
            </a:endParaRPr>
          </a:p>
        </p:txBody>
      </p:sp>
    </p:spTree>
    <p:extLst>
      <p:ext uri="{BB962C8B-B14F-4D97-AF65-F5344CB8AC3E}">
        <p14:creationId xmlns:p14="http://schemas.microsoft.com/office/powerpoint/2010/main" val="36481191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ivotal_Dark_Templat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43572</TotalTime>
  <Words>2768</Words>
  <Application>Microsoft Macintosh PowerPoint</Application>
  <PresentationFormat>On-screen Show (16:9)</PresentationFormat>
  <Paragraphs>344</Paragraphs>
  <Slides>43</Slides>
  <Notes>24</Notes>
  <HiddenSlides>5</HiddenSlides>
  <MMClips>0</MMClips>
  <ScaleCrop>false</ScaleCrop>
  <HeadingPairs>
    <vt:vector size="4" baseType="variant">
      <vt:variant>
        <vt:lpstr>Theme</vt:lpstr>
      </vt:variant>
      <vt:variant>
        <vt:i4>3</vt:i4>
      </vt:variant>
      <vt:variant>
        <vt:lpstr>Slide Titles</vt:lpstr>
      </vt:variant>
      <vt:variant>
        <vt:i4>43</vt:i4>
      </vt:variant>
    </vt:vector>
  </HeadingPairs>
  <TitlesOfParts>
    <vt:vector size="46" baseType="lpstr">
      <vt:lpstr>Pivotal Main</vt:lpstr>
      <vt:lpstr>1_Pivotal Main</vt:lpstr>
      <vt:lpstr>Pivotal_Dark_Template</vt:lpstr>
      <vt:lpstr>   Cloud Native Architecture Yadhav Jayaraman</vt:lpstr>
      <vt:lpstr>PowerPoint Presentation</vt:lpstr>
      <vt:lpstr>PowerPoint Presentation</vt:lpstr>
      <vt:lpstr>Software is changing INDUSTRIES</vt:lpstr>
      <vt:lpstr>PowerPoint Presentation</vt:lpstr>
      <vt:lpstr>PowerPoint Presentation</vt:lpstr>
      <vt:lpstr>Cloud native and microservice models are moving into the Fortune 500</vt:lpstr>
      <vt:lpstr>PowerPoint Presentation</vt:lpstr>
      <vt:lpstr>Software developers spend too much time NOT writing software</vt:lpstr>
      <vt:lpstr>PowerPoint Presentation</vt:lpstr>
      <vt:lpstr>PowerPoint Presentation</vt:lpstr>
      <vt:lpstr>PowerPoint Presentation</vt:lpstr>
      <vt:lpstr>PowerPoint Presentation</vt:lpstr>
      <vt:lpstr>PowerPoint Presentation</vt:lpstr>
      <vt:lpstr>Innovation Speed in Java WINS</vt:lpstr>
      <vt:lpstr>Time is of the essence</vt:lpstr>
      <vt:lpstr>PowerPoint Presentation</vt:lpstr>
      <vt:lpstr>PowerPoint Presentation</vt:lpstr>
      <vt:lpstr>What is Cloud Native?</vt:lpstr>
      <vt:lpstr>Key Terms</vt:lpstr>
      <vt:lpstr>Key Terms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Rise of the cloud natives</vt:lpstr>
      <vt:lpstr>Monolithic Architecture: Ripe for Disruption</vt:lpstr>
      <vt:lpstr>PowerPoint Presentation</vt:lpstr>
      <vt:lpstr>PowerPoint Presentation</vt:lpstr>
      <vt:lpstr>PowerPoint Presentation</vt:lpstr>
      <vt:lpstr>PowerPoint Presentation</vt:lpstr>
      <vt:lpstr>PowerPoint Presentation</vt:lpstr>
      <vt:lpstr>PowerPoint Presentation</vt:lpstr>
      <vt:lpstr>The developer dream haiku </vt:lpstr>
      <vt:lpstr>PowerPoint Presentation</vt:lpstr>
      <vt:lpstr>PowerPoint Presentation</vt:lpstr>
      <vt:lpstr>PowerPoint Presentation</vt:lpstr>
      <vt:lpstr>Spring Boot Adoption </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Yadhav Jayaraman</cp:lastModifiedBy>
  <cp:revision>996</cp:revision>
  <cp:lastPrinted>2015-08-14T15:58:30Z</cp:lastPrinted>
  <dcterms:created xsi:type="dcterms:W3CDTF">2015-05-27T14:59:12Z</dcterms:created>
  <dcterms:modified xsi:type="dcterms:W3CDTF">2017-11-04T22:47:41Z</dcterms:modified>
</cp:coreProperties>
</file>